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1"/>
    <p:sldMasterId id="2147483676" r:id="rId2"/>
    <p:sldMasterId id="2147483688" r:id="rId3"/>
    <p:sldMasterId id="2147483700" r:id="rId4"/>
    <p:sldMasterId id="2147483712" r:id="rId5"/>
  </p:sldMasterIdLst>
  <p:notesMasterIdLst>
    <p:notesMasterId r:id="rId25"/>
  </p:notesMasterIdLst>
  <p:sldIdLst>
    <p:sldId id="945" r:id="rId6"/>
    <p:sldId id="944" r:id="rId7"/>
    <p:sldId id="946" r:id="rId8"/>
    <p:sldId id="947" r:id="rId9"/>
    <p:sldId id="948" r:id="rId10"/>
    <p:sldId id="949" r:id="rId11"/>
    <p:sldId id="950" r:id="rId12"/>
    <p:sldId id="951" r:id="rId13"/>
    <p:sldId id="952" r:id="rId14"/>
    <p:sldId id="953" r:id="rId15"/>
    <p:sldId id="954" r:id="rId16"/>
    <p:sldId id="955" r:id="rId17"/>
    <p:sldId id="956" r:id="rId18"/>
    <p:sldId id="957" r:id="rId19"/>
    <p:sldId id="958" r:id="rId20"/>
    <p:sldId id="959" r:id="rId21"/>
    <p:sldId id="960" r:id="rId22"/>
    <p:sldId id="961" r:id="rId23"/>
    <p:sldId id="962" r:id="rId24"/>
  </p:sldIdLst>
  <p:sldSz cx="9144000" cy="6858000" type="screen4x3"/>
  <p:notesSz cx="6858000" cy="9144000"/>
  <p:defaultTextStyle>
    <a:defPPr>
      <a:defRPr lang="tr-TR"/>
    </a:defPPr>
    <a:lvl1pPr algn="l" rtl="0" fontAlgn="base">
      <a:spcBef>
        <a:spcPct val="0"/>
      </a:spcBef>
      <a:spcAft>
        <a:spcPct val="0"/>
      </a:spcAft>
      <a:defRPr sz="1600" kern="1200">
        <a:solidFill>
          <a:schemeClr val="tx1"/>
        </a:solidFill>
        <a:latin typeface="verdana" pitchFamily="34" charset="0"/>
        <a:ea typeface="+mn-ea"/>
        <a:cs typeface="+mn-cs"/>
      </a:defRPr>
    </a:lvl1pPr>
    <a:lvl2pPr marL="457200" algn="l" rtl="0" fontAlgn="base">
      <a:spcBef>
        <a:spcPct val="0"/>
      </a:spcBef>
      <a:spcAft>
        <a:spcPct val="0"/>
      </a:spcAft>
      <a:defRPr sz="1600" kern="1200">
        <a:solidFill>
          <a:schemeClr val="tx1"/>
        </a:solidFill>
        <a:latin typeface="verdana" pitchFamily="34" charset="0"/>
        <a:ea typeface="+mn-ea"/>
        <a:cs typeface="+mn-cs"/>
      </a:defRPr>
    </a:lvl2pPr>
    <a:lvl3pPr marL="914400" algn="l" rtl="0" fontAlgn="base">
      <a:spcBef>
        <a:spcPct val="0"/>
      </a:spcBef>
      <a:spcAft>
        <a:spcPct val="0"/>
      </a:spcAft>
      <a:defRPr sz="1600" kern="1200">
        <a:solidFill>
          <a:schemeClr val="tx1"/>
        </a:solidFill>
        <a:latin typeface="verdana" pitchFamily="34" charset="0"/>
        <a:ea typeface="+mn-ea"/>
        <a:cs typeface="+mn-cs"/>
      </a:defRPr>
    </a:lvl3pPr>
    <a:lvl4pPr marL="1371600" algn="l" rtl="0" fontAlgn="base">
      <a:spcBef>
        <a:spcPct val="0"/>
      </a:spcBef>
      <a:spcAft>
        <a:spcPct val="0"/>
      </a:spcAft>
      <a:defRPr sz="1600" kern="1200">
        <a:solidFill>
          <a:schemeClr val="tx1"/>
        </a:solidFill>
        <a:latin typeface="verdana" pitchFamily="34" charset="0"/>
        <a:ea typeface="+mn-ea"/>
        <a:cs typeface="+mn-cs"/>
      </a:defRPr>
    </a:lvl4pPr>
    <a:lvl5pPr marL="1828800" algn="l" rtl="0" fontAlgn="base">
      <a:spcBef>
        <a:spcPct val="0"/>
      </a:spcBef>
      <a:spcAft>
        <a:spcPct val="0"/>
      </a:spcAft>
      <a:defRPr sz="1600" kern="1200">
        <a:solidFill>
          <a:schemeClr val="tx1"/>
        </a:solidFill>
        <a:latin typeface="verdana" pitchFamily="34" charset="0"/>
        <a:ea typeface="+mn-ea"/>
        <a:cs typeface="+mn-cs"/>
      </a:defRPr>
    </a:lvl5pPr>
    <a:lvl6pPr marL="2286000" algn="l" defTabSz="914400" rtl="0" eaLnBrk="1" latinLnBrk="0" hangingPunct="1">
      <a:defRPr sz="1600" kern="1200">
        <a:solidFill>
          <a:schemeClr val="tx1"/>
        </a:solidFill>
        <a:latin typeface="verdana" pitchFamily="34" charset="0"/>
        <a:ea typeface="+mn-ea"/>
        <a:cs typeface="+mn-cs"/>
      </a:defRPr>
    </a:lvl6pPr>
    <a:lvl7pPr marL="2743200" algn="l" defTabSz="914400" rtl="0" eaLnBrk="1" latinLnBrk="0" hangingPunct="1">
      <a:defRPr sz="1600" kern="1200">
        <a:solidFill>
          <a:schemeClr val="tx1"/>
        </a:solidFill>
        <a:latin typeface="verdana" pitchFamily="34" charset="0"/>
        <a:ea typeface="+mn-ea"/>
        <a:cs typeface="+mn-cs"/>
      </a:defRPr>
    </a:lvl7pPr>
    <a:lvl8pPr marL="3200400" algn="l" defTabSz="914400" rtl="0" eaLnBrk="1" latinLnBrk="0" hangingPunct="1">
      <a:defRPr sz="1600" kern="1200">
        <a:solidFill>
          <a:schemeClr val="tx1"/>
        </a:solidFill>
        <a:latin typeface="verdana" pitchFamily="34" charset="0"/>
        <a:ea typeface="+mn-ea"/>
        <a:cs typeface="+mn-cs"/>
      </a:defRPr>
    </a:lvl8pPr>
    <a:lvl9pPr marL="3657600" algn="l" defTabSz="914400" rtl="0" eaLnBrk="1" latinLnBrk="0" hangingPunct="1">
      <a:defRPr sz="1600" kern="1200">
        <a:solidFill>
          <a:schemeClr val="tx1"/>
        </a:solidFill>
        <a:latin typeface="verdana"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2A00"/>
    <a:srgbClr val="66FF33"/>
    <a:srgbClr val="EA2D00"/>
    <a:srgbClr val="99FF33"/>
    <a:srgbClr val="FFFF00"/>
    <a:srgbClr val="FFFF66"/>
    <a:srgbClr val="66FF66"/>
    <a:srgbClr val="C4E4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8" autoAdjust="0"/>
    <p:restoredTop sz="93060" autoAdjust="0"/>
  </p:normalViewPr>
  <p:slideViewPr>
    <p:cSldViewPr>
      <p:cViewPr>
        <p:scale>
          <a:sx n="70" d="100"/>
          <a:sy n="70" d="100"/>
        </p:scale>
        <p:origin x="-99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tr-TR"/>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tr-TR"/>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tr-T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2A340427-C68D-4FBF-B519-85610A03D9D4}" type="slidenum">
              <a:rPr lang="tr-TR"/>
              <a:pPr/>
              <a:t>‹#›</a:t>
            </a:fld>
            <a:endParaRPr lang="tr-TR"/>
          </a:p>
        </p:txBody>
      </p:sp>
    </p:spTree>
    <p:extLst>
      <p:ext uri="{BB962C8B-B14F-4D97-AF65-F5344CB8AC3E}">
        <p14:creationId xmlns:p14="http://schemas.microsoft.com/office/powerpoint/2010/main" val="24973796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endParaRPr lang="tr-TR" dirty="0"/>
          </a:p>
        </p:txBody>
      </p:sp>
    </p:spTree>
    <p:extLst>
      <p:ext uri="{BB962C8B-B14F-4D97-AF65-F5344CB8AC3E}">
        <p14:creationId xmlns:p14="http://schemas.microsoft.com/office/powerpoint/2010/main" val="24682217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10</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11</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12</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13</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14</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15</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16</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17</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dirty="0"/>
              <a:t>aaa</a:t>
            </a:r>
          </a:p>
          <a:p>
            <a:endParaRPr lang="tr-TR" dirty="0"/>
          </a:p>
        </p:txBody>
      </p:sp>
    </p:spTree>
    <p:extLst>
      <p:ext uri="{BB962C8B-B14F-4D97-AF65-F5344CB8AC3E}">
        <p14:creationId xmlns:p14="http://schemas.microsoft.com/office/powerpoint/2010/main" val="3903217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2</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452689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3</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4</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903217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5</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6</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7</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8</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5596F-6E4E-415C-8547-F1C58999287E}" type="slidenum">
              <a:rPr lang="tr-TR">
                <a:solidFill>
                  <a:prstClr val="black"/>
                </a:solidFill>
              </a:rPr>
              <a:pPr/>
              <a:t>9</a:t>
            </a:fld>
            <a:endParaRPr lang="tr-TR">
              <a:solidFill>
                <a:prstClr val="black"/>
              </a:solidFill>
            </a:endParaRPr>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r>
              <a:rPr lang="tr-TR"/>
              <a:t>aaa</a:t>
            </a:r>
          </a:p>
          <a:p>
            <a:endParaRPr lang="tr-TR"/>
          </a:p>
        </p:txBody>
      </p:sp>
    </p:spTree>
    <p:extLst>
      <p:ext uri="{BB962C8B-B14F-4D97-AF65-F5344CB8AC3E}">
        <p14:creationId xmlns:p14="http://schemas.microsoft.com/office/powerpoint/2010/main" val="3619114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0726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4362941"/>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7539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5977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5622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9684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5847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6526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41756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4408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9664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26477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67395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7009043"/>
      </p:ext>
    </p:extLst>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17616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88424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6398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55838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69206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55780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40540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2716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01294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1951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73956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9607141"/>
      </p:ext>
    </p:extLst>
  </p:cSld>
  <p:clrMapOvr>
    <a:masterClrMapping/>
  </p:clrMapOvr>
  <p:hf hdr="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86642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5143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55440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5107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71818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52542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7876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472394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058082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25533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760314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86318494"/>
      </p:ext>
    </p:extLst>
  </p:cSld>
  <p:clrMapOvr>
    <a:masterClrMapping/>
  </p:clrMapOvr>
  <p:hf hdr="0"/>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699737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4F950BD5-98B6-4427-AF55-4200186D8DA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722378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1FF0C42B-938C-4867-A3AA-49984040DB1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664021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3907B182-A6E9-400D-824E-96780980765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10182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C5606E8F-1B67-4E6E-B1D3-5294987BD5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29189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6371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8" name="Altbilgi Yer Tutucusu 7"/>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9" name="Slayt Numarası Yer Tutucusu 8"/>
          <p:cNvSpPr>
            <a:spLocks noGrp="1"/>
          </p:cNvSpPr>
          <p:nvPr>
            <p:ph type="sldNum" sz="quarter" idx="12"/>
          </p:nvPr>
        </p:nvSpPr>
        <p:spPr/>
        <p:txBody>
          <a:bodyPr/>
          <a:lstStyle/>
          <a:p>
            <a:fld id="{BEE5818D-4B51-4990-A9DB-5BE1726B16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0121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299110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81748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06288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564716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5924836"/>
      </p:ext>
    </p:extLst>
  </p:cSld>
  <p:clrMapOvr>
    <a:masterClrMapping/>
  </p:clrMapOvr>
  <p:hf hdr="0"/>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p>
            <a:fld id="{872E946D-2F45-427A-90AC-DFE430151F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48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4" name="Altbilgi Yer Tutucusu 3"/>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5" name="Slayt Numarası Yer Tutucusu 4"/>
          <p:cNvSpPr>
            <a:spLocks noGrp="1"/>
          </p:cNvSpPr>
          <p:nvPr>
            <p:ph type="sldNum" sz="quarter" idx="12"/>
          </p:nvPr>
        </p:nvSpPr>
        <p:spPr/>
        <p:txBody>
          <a:bodyPr/>
          <a:lstStyle/>
          <a:p>
            <a:fld id="{D073FEEA-BD37-4068-BE15-4D1FB71C9E5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3162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3" name="Altbilgi Yer Tutucusu 2"/>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4" name="Slayt Numarası Yer Tutucusu 3"/>
          <p:cNvSpPr>
            <a:spLocks noGrp="1"/>
          </p:cNvSpPr>
          <p:nvPr>
            <p:ph type="sldNum" sz="quarter" idx="12"/>
          </p:nvPr>
        </p:nvSpPr>
        <p:spPr/>
        <p:txBody>
          <a:bodyPr/>
          <a:lstStyle/>
          <a:p>
            <a:fld id="{106BDB9A-A015-4567-9ECF-F5515859B8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323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D4220D33-186D-4D8D-A56F-4345841163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8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r>
              <a:rPr lang="tr-TR" smtClean="0">
                <a:solidFill>
                  <a:prstClr val="black">
                    <a:tint val="75000"/>
                  </a:prstClr>
                </a:solidFill>
              </a:rPr>
              <a:t>Sunum Teknikleri</a:t>
            </a:r>
            <a:endParaRPr lang="en-US">
              <a:solidFill>
                <a:prstClr val="black">
                  <a:tint val="75000"/>
                </a:prstClr>
              </a:solidFill>
            </a:endParaRPr>
          </a:p>
        </p:txBody>
      </p:sp>
      <p:sp>
        <p:nvSpPr>
          <p:cNvPr id="6" name="Altbilgi Yer Tutucusu 5"/>
          <p:cNvSpPr>
            <a:spLocks noGrp="1"/>
          </p:cNvSpPr>
          <p:nvPr>
            <p:ph type="ftr" sz="quarter" idx="11"/>
          </p:nvPr>
        </p:nvSpPr>
        <p:spPr/>
        <p:txBody>
          <a:body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7" name="Slayt Numarası Yer Tutucusu 6"/>
          <p:cNvSpPr>
            <a:spLocks noGrp="1"/>
          </p:cNvSpPr>
          <p:nvPr>
            <p:ph type="sldNum" sz="quarter" idx="12"/>
          </p:nvPr>
        </p:nvSpPr>
        <p:spPr/>
        <p:txBody>
          <a:bodyPr/>
          <a:lstStyle/>
          <a:p>
            <a:fld id="{6DB24328-FC03-4E04-A7DF-FD3AD7A7DC9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9956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7933138"/>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453206"/>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332268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967590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solidFill>
                  <a:prstClr val="black">
                    <a:tint val="75000"/>
                  </a:prstClr>
                </a:solidFill>
              </a:rPr>
              <a:t>Sunum Teknikleri</a:t>
            </a:r>
            <a:endParaRPr lang="en-US">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 Mustafa DÖRDÜNCÜ mdorduncu@erciyes.edu.tr</a:t>
            </a:r>
            <a:endParaRPr lang="en-US">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4C961F-7603-4637-AE02-B6FC01BF50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474531"/>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46.xml"/><Relationship Id="rId5" Type="http://schemas.openxmlformats.org/officeDocument/2006/relationships/image" Target="../media/image10.pn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46.xml"/><Relationship Id="rId5" Type="http://schemas.openxmlformats.org/officeDocument/2006/relationships/image" Target="../media/image2.jpeg"/><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46.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46.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46.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46.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46.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46.xml"/><Relationship Id="rId5" Type="http://schemas.openxmlformats.org/officeDocument/2006/relationships/image" Target="../media/image12.png"/><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6.xml"/><Relationship Id="rId5" Type="http://schemas.openxmlformats.org/officeDocument/2006/relationships/image" Target="../media/image14.pn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6.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4.xml"/><Relationship Id="rId5" Type="http://schemas.openxmlformats.org/officeDocument/2006/relationships/image" Target="../media/image4.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5.xml"/><Relationship Id="rId5" Type="http://schemas.openxmlformats.org/officeDocument/2006/relationships/image" Target="../media/image2.jpe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5.xml"/><Relationship Id="rId5" Type="http://schemas.openxmlformats.org/officeDocument/2006/relationships/image" Target="../media/image2.jpe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35.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35.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3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35.xml"/><Relationship Id="rId5" Type="http://schemas.openxmlformats.org/officeDocument/2006/relationships/image" Target="../media/image2.jpe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69053" y="1916832"/>
            <a:ext cx="8418586" cy="4713770"/>
          </a:xfrm>
        </p:spPr>
        <p:txBody>
          <a:bodyPr>
            <a:normAutofit/>
          </a:bodyPr>
          <a:lstStyle/>
          <a:p>
            <a:pPr marL="0" lvl="0" indent="0" algn="ctr">
              <a:spcBef>
                <a:spcPct val="0"/>
              </a:spcBef>
              <a:buClr>
                <a:srgbClr val="CC0000"/>
              </a:buClr>
              <a:buNone/>
            </a:pPr>
            <a:r>
              <a:rPr lang="en-US" sz="3200" b="1" dirty="0">
                <a:solidFill>
                  <a:srgbClr val="C00000"/>
                </a:solidFill>
                <a:latin typeface="Times New Roman" pitchFamily="18" charset="0"/>
                <a:ea typeface="+mj-ea"/>
                <a:cs typeface="Times New Roman" pitchFamily="18" charset="0"/>
              </a:rPr>
              <a:t>Electronic  </a:t>
            </a:r>
            <a:r>
              <a:rPr lang="en-US" sz="3200" b="1" dirty="0" smtClean="0">
                <a:solidFill>
                  <a:srgbClr val="C00000"/>
                </a:solidFill>
                <a:latin typeface="Times New Roman" pitchFamily="18" charset="0"/>
                <a:ea typeface="+mj-ea"/>
                <a:cs typeface="Times New Roman" pitchFamily="18" charset="0"/>
              </a:rPr>
              <a:t>Circuits II </a:t>
            </a:r>
            <a:endParaRPr lang="en-US" sz="3200" b="1" dirty="0">
              <a:solidFill>
                <a:srgbClr val="C00000"/>
              </a:solidFill>
              <a:latin typeface="Times New Roman" pitchFamily="18" charset="0"/>
              <a:ea typeface="+mj-ea"/>
              <a:cs typeface="Times New Roman" pitchFamily="18" charset="0"/>
            </a:endParaRPr>
          </a:p>
          <a:p>
            <a:pPr marL="0" indent="0" algn="ctr" defTabSz="914400" fontAlgn="base">
              <a:lnSpc>
                <a:spcPct val="150000"/>
              </a:lnSpc>
              <a:spcBef>
                <a:spcPts val="0"/>
              </a:spcBef>
              <a:spcAft>
                <a:spcPts val="1000"/>
              </a:spcAft>
              <a:buClr>
                <a:srgbClr val="CC0000"/>
              </a:buClr>
              <a:buNone/>
            </a:pPr>
            <a:endParaRPr lang="en-US" sz="2400" kern="0" dirty="0" smtClean="0">
              <a:solidFill>
                <a:srgbClr val="000000"/>
              </a:solidFill>
              <a:latin typeface="Times New Roman"/>
              <a:ea typeface="Calibri"/>
            </a:endParaRPr>
          </a:p>
          <a:p>
            <a:pPr marL="0" indent="0" algn="ctr" defTabSz="914400" fontAlgn="base">
              <a:lnSpc>
                <a:spcPct val="150000"/>
              </a:lnSpc>
              <a:spcBef>
                <a:spcPts val="0"/>
              </a:spcBef>
              <a:spcAft>
                <a:spcPts val="1000"/>
              </a:spcAft>
              <a:buClr>
                <a:srgbClr val="CC0000"/>
              </a:buClr>
              <a:buNone/>
            </a:pPr>
            <a:r>
              <a:rPr lang="en-US" sz="2400" b="1" kern="0" dirty="0" smtClean="0">
                <a:solidFill>
                  <a:srgbClr val="000000"/>
                </a:solidFill>
                <a:latin typeface="Times New Roman" pitchFamily="18" charset="0"/>
                <a:ea typeface="Calibri"/>
                <a:cs typeface="Times New Roman" pitchFamily="18" charset="0"/>
              </a:rPr>
              <a:t>Second Year_ </a:t>
            </a:r>
            <a:r>
              <a:rPr lang="en-US" sz="2400" b="1" kern="0" dirty="0">
                <a:solidFill>
                  <a:srgbClr val="000000"/>
                </a:solidFill>
                <a:latin typeface="Times New Roman" pitchFamily="18" charset="0"/>
                <a:ea typeface="Calibri"/>
                <a:cs typeface="Times New Roman" pitchFamily="18" charset="0"/>
              </a:rPr>
              <a:t>Lecture 3</a:t>
            </a:r>
          </a:p>
          <a:p>
            <a:pPr marL="0" lvl="0" indent="0" algn="ctr" defTabSz="914400" fontAlgn="base">
              <a:lnSpc>
                <a:spcPct val="160000"/>
              </a:lnSpc>
              <a:spcBef>
                <a:spcPts val="0"/>
              </a:spcBef>
              <a:spcAft>
                <a:spcPts val="1000"/>
              </a:spcAft>
              <a:buClr>
                <a:srgbClr val="CC0000"/>
              </a:buClr>
              <a:buNone/>
            </a:pPr>
            <a:r>
              <a:rPr lang="en-US" sz="3100" b="1" kern="0" dirty="0" smtClean="0">
                <a:solidFill>
                  <a:srgbClr val="000000"/>
                </a:solidFill>
                <a:latin typeface="Times New Roman"/>
                <a:ea typeface="Calibri"/>
              </a:rPr>
              <a:t>lecturer</a:t>
            </a:r>
            <a:endParaRPr lang="en-US" sz="3100" b="1" kern="0" dirty="0">
              <a:solidFill>
                <a:srgbClr val="FF0000"/>
              </a:solidFill>
              <a:latin typeface="Times New Roman"/>
              <a:ea typeface="Calibri"/>
            </a:endParaRPr>
          </a:p>
          <a:p>
            <a:pPr marL="0" lvl="0" indent="0" algn="ctr" defTabSz="914400" fontAlgn="base">
              <a:lnSpc>
                <a:spcPct val="150000"/>
              </a:lnSpc>
              <a:spcBef>
                <a:spcPts val="0"/>
              </a:spcBef>
              <a:spcAft>
                <a:spcPts val="1000"/>
              </a:spcAft>
              <a:buClr>
                <a:srgbClr val="CC0000"/>
              </a:buClr>
              <a:buNone/>
            </a:pPr>
            <a:r>
              <a:rPr lang="en-US" sz="2400" b="1" dirty="0" err="1" smtClean="0">
                <a:solidFill>
                  <a:schemeClr val="accent1"/>
                </a:solidFill>
                <a:latin typeface="Times New Roman" pitchFamily="18" charset="0"/>
                <a:ea typeface="+mj-ea"/>
                <a:cs typeface="Times New Roman" pitchFamily="18" charset="0"/>
              </a:rPr>
              <a:t>Wisam</a:t>
            </a:r>
            <a:r>
              <a:rPr lang="en-US" sz="2400" b="1" dirty="0" smtClean="0">
                <a:solidFill>
                  <a:schemeClr val="accent1"/>
                </a:solidFill>
                <a:latin typeface="Times New Roman" pitchFamily="18" charset="0"/>
                <a:ea typeface="+mj-ea"/>
                <a:cs typeface="Times New Roman" pitchFamily="18" charset="0"/>
              </a:rPr>
              <a:t> </a:t>
            </a:r>
            <a:r>
              <a:rPr lang="en-US" sz="2400" b="1" dirty="0" err="1">
                <a:solidFill>
                  <a:schemeClr val="accent1"/>
                </a:solidFill>
                <a:latin typeface="Times New Roman" pitchFamily="18" charset="0"/>
                <a:ea typeface="+mj-ea"/>
                <a:cs typeface="Times New Roman" pitchFamily="18" charset="0"/>
              </a:rPr>
              <a:t>Hayder</a:t>
            </a:r>
            <a:endParaRPr lang="en-US" sz="2400" b="1" dirty="0">
              <a:solidFill>
                <a:schemeClr val="accent1"/>
              </a:solidFill>
              <a:latin typeface="Times New Roman" pitchFamily="18" charset="0"/>
              <a:ea typeface="+mj-ea"/>
              <a:cs typeface="Times New Roman" pitchFamily="18" charset="0"/>
            </a:endParaRPr>
          </a:p>
          <a:p>
            <a:pPr marL="0" lvl="0" indent="0" algn="ctr" defTabSz="914400" fontAlgn="base">
              <a:lnSpc>
                <a:spcPct val="150000"/>
              </a:lnSpc>
              <a:spcBef>
                <a:spcPts val="0"/>
              </a:spcBef>
              <a:spcAft>
                <a:spcPts val="1000"/>
              </a:spcAft>
              <a:buClr>
                <a:srgbClr val="CC0000"/>
              </a:buClr>
              <a:buNone/>
            </a:pPr>
            <a:endParaRPr lang="en-US" sz="1800" b="1" kern="0" dirty="0">
              <a:solidFill>
                <a:srgbClr val="000000"/>
              </a:solidFill>
              <a:latin typeface="Times New Roman"/>
              <a:ea typeface="Calibri"/>
            </a:endParaRPr>
          </a:p>
          <a:p>
            <a:pPr marL="0" lvl="0" indent="0" algn="ctr" defTabSz="914400" fontAlgn="base">
              <a:lnSpc>
                <a:spcPct val="150000"/>
              </a:lnSpc>
              <a:spcBef>
                <a:spcPts val="0"/>
              </a:spcBef>
              <a:spcAft>
                <a:spcPts val="1000"/>
              </a:spcAft>
              <a:buClr>
                <a:srgbClr val="CC0000"/>
              </a:buClr>
              <a:buNone/>
            </a:pPr>
            <a:r>
              <a:rPr lang="en-US" sz="1200" b="1" kern="0" dirty="0" smtClean="0">
                <a:latin typeface="Times New Roman"/>
                <a:ea typeface="Calibri"/>
              </a:rPr>
              <a:t>2021</a:t>
            </a:r>
            <a:endParaRPr lang="en-US" sz="1200" b="1" kern="0" dirty="0">
              <a:latin typeface="Times New Roman"/>
              <a:ea typeface="Calibri"/>
            </a:endParaRPr>
          </a:p>
          <a:p>
            <a:pPr marL="0" lvl="0" indent="0" algn="ctr" defTabSz="914400" fontAlgn="base">
              <a:lnSpc>
                <a:spcPct val="100000"/>
              </a:lnSpc>
              <a:spcBef>
                <a:spcPct val="0"/>
              </a:spcBef>
              <a:spcAft>
                <a:spcPct val="0"/>
              </a:spcAft>
              <a:buNone/>
            </a:pPr>
            <a:endParaRPr lang="en-US" sz="1200" dirty="0">
              <a:solidFill>
                <a:srgbClr val="000000"/>
              </a:solidFill>
              <a:latin typeface="verdana" pitchFamily="34" charset="0"/>
            </a:endParaRPr>
          </a:p>
          <a:p>
            <a:pPr marL="0" indent="0" algn="ctr">
              <a:buNone/>
            </a:pPr>
            <a:endParaRPr lang="tr-TR" sz="1800" dirty="0" smtClean="0">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a:t>
            </a:fld>
            <a:endParaRPr lang="en-US">
              <a:solidFill>
                <a:prstClr val="black">
                  <a:tint val="75000"/>
                </a:prstClr>
              </a:solidFill>
            </a:endParaRPr>
          </a:p>
        </p:txBody>
      </p:sp>
      <p:cxnSp>
        <p:nvCxnSpPr>
          <p:cNvPr id="4" name="Düz Bağlayıcı 3"/>
          <p:cNvCxnSpPr/>
          <p:nvPr/>
        </p:nvCxnSpPr>
        <p:spPr>
          <a:xfrm>
            <a:off x="218687" y="1556792"/>
            <a:ext cx="8568952" cy="0"/>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Rectangle 2"/>
          <p:cNvSpPr txBox="1">
            <a:spLocks noChangeArrowheads="1"/>
          </p:cNvSpPr>
          <p:nvPr/>
        </p:nvSpPr>
        <p:spPr>
          <a:xfrm>
            <a:off x="218687" y="250723"/>
            <a:ext cx="8001000" cy="1105511"/>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n-US" sz="2400" dirty="0">
                <a:latin typeface="Times New Roman" pitchFamily="18" charset="0"/>
                <a:cs typeface="Times New Roman" pitchFamily="18" charset="0"/>
              </a:rPr>
              <a:t>DIYALA UNIVERSITY</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COLLEGE OF ENGINEERING</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DEPARTMENT OF COMMUNICATION ENGINEERING </a:t>
            </a:r>
            <a:endParaRPr lang="tr-TR" sz="2400" dirty="0"/>
          </a:p>
        </p:txBody>
      </p: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0350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normAutofit/>
          </a:bodyPr>
          <a:lstStyle/>
          <a:p>
            <a:pPr algn="ctr"/>
            <a:r>
              <a:rPr lang="en-US" sz="3200" b="1" dirty="0" smtClean="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5. RC Coupled Transistor Amplifier</a:t>
            </a:r>
            <a:endParaRPr lang="tr-TR" sz="3200" b="1" dirty="0">
              <a:latin typeface="Times New Roman" pitchFamily="18" charset="0"/>
              <a:cs typeface="Times New Roman" pitchFamily="18" charset="0"/>
            </a:endParaRPr>
          </a:p>
        </p:txBody>
      </p:sp>
      <p:sp>
        <p:nvSpPr>
          <p:cNvPr id="2" name="İçerik Yer Tutucusu 1"/>
          <p:cNvSpPr>
            <a:spLocks noGrp="1"/>
          </p:cNvSpPr>
          <p:nvPr>
            <p:ph idx="1"/>
          </p:nvPr>
        </p:nvSpPr>
        <p:spPr>
          <a:xfrm>
            <a:off x="329878" y="1268760"/>
            <a:ext cx="8418586" cy="4968551"/>
          </a:xfrm>
        </p:spPr>
        <p:txBody>
          <a:bodyPr>
            <a:noAutofit/>
          </a:bodyPr>
          <a:lstStyle/>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r>
              <a:rPr lang="en-US" sz="2000" dirty="0" smtClean="0">
                <a:latin typeface="Times New Roman" panose="02020603050405020304" pitchFamily="18" charset="0"/>
                <a:cs typeface="Times New Roman" panose="02020603050405020304" pitchFamily="18" charset="0"/>
              </a:rPr>
              <a:t>                                                           </a:t>
            </a:r>
            <a:endParaRPr lang="en-US" sz="2000" dirty="0"/>
          </a:p>
          <a:p>
            <a:pPr algn="just">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endParaRPr lang="en-US" sz="2000" dirty="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endParaRPr lang="en-US" sz="2000" dirty="0" smtClean="0">
              <a:latin typeface="Times New Roman" panose="02020603050405020304" pitchFamily="18" charset="0"/>
              <a:cs typeface="Times New Roman" panose="02020603050405020304" pitchFamily="18" charset="0"/>
            </a:endParaRPr>
          </a:p>
          <a:p>
            <a:pPr algn="just">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0" indent="0" algn="just">
              <a:lnSpc>
                <a:spcPct val="150000"/>
              </a:lnSpc>
              <a:buClr>
                <a:srgbClr val="C00000"/>
              </a:buClr>
              <a:buNone/>
            </a:pP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10</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 name="Rectangle 4"/>
              <p:cNvSpPr/>
              <p:nvPr/>
            </p:nvSpPr>
            <p:spPr>
              <a:xfrm>
                <a:off x="284800" y="1268760"/>
                <a:ext cx="8552964" cy="5078313"/>
              </a:xfrm>
              <a:prstGeom prst="rect">
                <a:avLst/>
              </a:prstGeom>
            </p:spPr>
            <p:txBody>
              <a:bodyPr wrap="square">
                <a:spAutoFit/>
              </a:bodyPr>
              <a:lstStyle/>
              <a:p>
                <a:pPr marL="285750" indent="-285750" algn="just">
                  <a:lnSpc>
                    <a:spcPct val="150000"/>
                  </a:lnSpc>
                  <a:buClr>
                    <a:srgbClr val="C00000"/>
                  </a:buClr>
                  <a:buFont typeface="Wingdings" pitchFamily="2" charset="2"/>
                  <a:buChar char="Ø"/>
                </a:pPr>
                <a:r>
                  <a:rPr lang="en-US" sz="2400" dirty="0" smtClean="0">
                    <a:solidFill>
                      <a:prstClr val="black"/>
                    </a:solidFill>
                    <a:latin typeface="Times New Roman" pitchFamily="18" charset="0"/>
                    <a:cs typeface="Times New Roman" pitchFamily="18" charset="0"/>
                  </a:rPr>
                  <a:t>     </a:t>
                </a:r>
                <a:r>
                  <a:rPr lang="en-US" sz="2400" b="1" i="1" dirty="0">
                    <a:solidFill>
                      <a:srgbClr val="EE1846"/>
                    </a:solidFill>
                    <a:latin typeface="Times New Roman"/>
                  </a:rPr>
                  <a:t>(ii) </a:t>
                </a:r>
                <a:r>
                  <a:rPr lang="en-US" sz="2400" i="1" dirty="0">
                    <a:solidFill>
                      <a:srgbClr val="EE1846"/>
                    </a:solidFill>
                    <a:latin typeface="Times New Roman"/>
                  </a:rPr>
                  <a:t>At high frequencies </a:t>
                </a:r>
                <a:r>
                  <a:rPr lang="en-US" sz="2400" dirty="0">
                    <a:solidFill>
                      <a:prstClr val="black"/>
                    </a:solidFill>
                    <a:latin typeface="Times New Roman" pitchFamily="18" charset="0"/>
                    <a:cs typeface="Times New Roman" pitchFamily="18" charset="0"/>
                  </a:rPr>
                  <a:t>(&gt; 20 kHz), the reactance </a:t>
                </a:r>
                <a:r>
                  <a:rPr lang="en-US" sz="2400" dirty="0" smtClean="0">
                    <a:solidFill>
                      <a:prstClr val="black"/>
                    </a:solidFill>
                    <a:latin typeface="Times New Roman" pitchFamily="18" charset="0"/>
                    <a:cs typeface="Times New Roman" pitchFamily="18" charset="0"/>
                  </a:rPr>
                  <a:t>of </a:t>
                </a:r>
                <a14:m>
                  <m:oMath xmlns:m="http://schemas.openxmlformats.org/officeDocument/2006/math">
                    <m:sSub>
                      <m:sSubPr>
                        <m:ctrlPr>
                          <a:rPr lang="en-US" sz="2400" i="1">
                            <a:latin typeface="Cambria Math"/>
                          </a:rPr>
                        </m:ctrlPr>
                      </m:sSubPr>
                      <m:e>
                        <m:r>
                          <a:rPr lang="en-US" sz="2400" i="1">
                            <a:latin typeface="Cambria Math"/>
                          </a:rPr>
                          <m:t>𝐶</m:t>
                        </m:r>
                      </m:e>
                      <m:sub>
                        <m:r>
                          <a:rPr lang="en-US" sz="2400" b="0" i="1" smtClean="0">
                            <a:latin typeface="Cambria Math"/>
                          </a:rPr>
                          <m:t>𝐶</m:t>
                        </m:r>
                      </m:sub>
                    </m:sSub>
                    <m:r>
                      <a:rPr lang="en-US" sz="2400" i="1">
                        <a:latin typeface="Cambria Math"/>
                      </a:rPr>
                      <m:t> </m:t>
                    </m:r>
                  </m:oMath>
                </a14:m>
                <a:r>
                  <a:rPr lang="en-US" sz="2400" dirty="0" smtClean="0">
                    <a:solidFill>
                      <a:prstClr val="black"/>
                    </a:solidFill>
                    <a:latin typeface="Times New Roman" pitchFamily="18" charset="0"/>
                    <a:cs typeface="Times New Roman" pitchFamily="18" charset="0"/>
                  </a:rPr>
                  <a:t>is </a:t>
                </a:r>
                <a:r>
                  <a:rPr lang="en-US" sz="2400" dirty="0">
                    <a:solidFill>
                      <a:prstClr val="black"/>
                    </a:solidFill>
                    <a:latin typeface="Times New Roman" pitchFamily="18" charset="0"/>
                    <a:cs typeface="Times New Roman" pitchFamily="18" charset="0"/>
                  </a:rPr>
                  <a:t>very small and it behaves as a short circuit. </a:t>
                </a:r>
                <a:endParaRPr lang="en-US" sz="2400" dirty="0" smtClean="0">
                  <a:solidFill>
                    <a:prstClr val="black"/>
                  </a:solidFill>
                  <a:latin typeface="Times New Roman" pitchFamily="18" charset="0"/>
                  <a:cs typeface="Times New Roman" pitchFamily="18" charset="0"/>
                </a:endParaRPr>
              </a:p>
              <a:p>
                <a:pPr marL="285750" indent="-285750" algn="just">
                  <a:lnSpc>
                    <a:spcPct val="150000"/>
                  </a:lnSpc>
                  <a:buClr>
                    <a:srgbClr val="C00000"/>
                  </a:buClr>
                  <a:buFont typeface="Wingdings" pitchFamily="2" charset="2"/>
                  <a:buChar char="Ø"/>
                </a:pPr>
                <a:r>
                  <a:rPr lang="en-US" sz="2400" dirty="0">
                    <a:solidFill>
                      <a:prstClr val="black"/>
                    </a:solidFill>
                    <a:latin typeface="Times New Roman" pitchFamily="18" charset="0"/>
                    <a:cs typeface="Times New Roman" pitchFamily="18" charset="0"/>
                  </a:rPr>
                  <a:t> </a:t>
                </a:r>
                <a:r>
                  <a:rPr lang="en-US" sz="2400" dirty="0" smtClean="0">
                    <a:solidFill>
                      <a:prstClr val="black"/>
                    </a:solidFill>
                    <a:latin typeface="Times New Roman" pitchFamily="18" charset="0"/>
                    <a:cs typeface="Times New Roman" pitchFamily="18" charset="0"/>
                  </a:rPr>
                  <a:t>This increases </a:t>
                </a:r>
                <a:r>
                  <a:rPr lang="en-US" sz="2400" dirty="0">
                    <a:solidFill>
                      <a:prstClr val="black"/>
                    </a:solidFill>
                    <a:latin typeface="Times New Roman" pitchFamily="18" charset="0"/>
                    <a:cs typeface="Times New Roman" pitchFamily="18" charset="0"/>
                  </a:rPr>
                  <a:t>the loading effect of next stage and serves </a:t>
                </a:r>
                <a:r>
                  <a:rPr lang="en-US" sz="2400" dirty="0" smtClean="0">
                    <a:solidFill>
                      <a:prstClr val="black"/>
                    </a:solidFill>
                    <a:latin typeface="Times New Roman" pitchFamily="18" charset="0"/>
                    <a:cs typeface="Times New Roman" pitchFamily="18" charset="0"/>
                  </a:rPr>
                  <a:t>to reduce </a:t>
                </a:r>
                <a:r>
                  <a:rPr lang="en-US" sz="2400" dirty="0">
                    <a:solidFill>
                      <a:prstClr val="black"/>
                    </a:solidFill>
                    <a:latin typeface="Times New Roman" pitchFamily="18" charset="0"/>
                    <a:cs typeface="Times New Roman" pitchFamily="18" charset="0"/>
                  </a:rPr>
                  <a:t>the voltage gain. Moreover, at high frequency</a:t>
                </a:r>
                <a:r>
                  <a:rPr lang="en-US" sz="2400" dirty="0" smtClean="0">
                    <a:solidFill>
                      <a:prstClr val="black"/>
                    </a:solidFill>
                    <a:latin typeface="Times New Roman" pitchFamily="18" charset="0"/>
                    <a:cs typeface="Times New Roman" pitchFamily="18" charset="0"/>
                  </a:rPr>
                  <a:t>, capacitive </a:t>
                </a:r>
                <a:r>
                  <a:rPr lang="en-US" sz="2400" dirty="0">
                    <a:solidFill>
                      <a:prstClr val="black"/>
                    </a:solidFill>
                    <a:latin typeface="Times New Roman" pitchFamily="18" charset="0"/>
                    <a:cs typeface="Times New Roman" pitchFamily="18" charset="0"/>
                  </a:rPr>
                  <a:t>reactance of base-emitter junction is low </a:t>
                </a:r>
                <a:r>
                  <a:rPr lang="en-US" sz="2400" dirty="0" smtClean="0">
                    <a:solidFill>
                      <a:prstClr val="black"/>
                    </a:solidFill>
                    <a:latin typeface="Times New Roman" pitchFamily="18" charset="0"/>
                    <a:cs typeface="Times New Roman" pitchFamily="18" charset="0"/>
                  </a:rPr>
                  <a:t>which increases </a:t>
                </a:r>
                <a:r>
                  <a:rPr lang="en-US" sz="2400" dirty="0">
                    <a:solidFill>
                      <a:prstClr val="black"/>
                    </a:solidFill>
                    <a:latin typeface="Times New Roman" pitchFamily="18" charset="0"/>
                    <a:cs typeface="Times New Roman" pitchFamily="18" charset="0"/>
                  </a:rPr>
                  <a:t>the base current. </a:t>
                </a:r>
                <a:endParaRPr lang="en-US" sz="2400" dirty="0" smtClean="0">
                  <a:solidFill>
                    <a:prstClr val="black"/>
                  </a:solidFill>
                  <a:latin typeface="Times New Roman" pitchFamily="18" charset="0"/>
                  <a:cs typeface="Times New Roman" pitchFamily="18" charset="0"/>
                </a:endParaRPr>
              </a:p>
              <a:p>
                <a:pPr marL="285750" indent="-285750" algn="just">
                  <a:lnSpc>
                    <a:spcPct val="150000"/>
                  </a:lnSpc>
                  <a:buClr>
                    <a:srgbClr val="C00000"/>
                  </a:buClr>
                  <a:buFont typeface="Wingdings" pitchFamily="2" charset="2"/>
                  <a:buChar char="Ø"/>
                </a:pPr>
                <a:r>
                  <a:rPr lang="en-US" sz="2400" dirty="0" smtClean="0">
                    <a:solidFill>
                      <a:prstClr val="black"/>
                    </a:solidFill>
                    <a:latin typeface="Times New Roman" pitchFamily="18" charset="0"/>
                    <a:cs typeface="Times New Roman" pitchFamily="18" charset="0"/>
                  </a:rPr>
                  <a:t>This </a:t>
                </a:r>
                <a:r>
                  <a:rPr lang="en-US" sz="2400" dirty="0">
                    <a:solidFill>
                      <a:prstClr val="black"/>
                    </a:solidFill>
                    <a:latin typeface="Times New Roman" pitchFamily="18" charset="0"/>
                    <a:cs typeface="Times New Roman" pitchFamily="18" charset="0"/>
                  </a:rPr>
                  <a:t>reduces the current </a:t>
                </a:r>
                <a:r>
                  <a:rPr lang="en-US" sz="2400" dirty="0" smtClean="0">
                    <a:solidFill>
                      <a:prstClr val="black"/>
                    </a:solidFill>
                    <a:latin typeface="Times New Roman" pitchFamily="18" charset="0"/>
                    <a:cs typeface="Times New Roman" pitchFamily="18" charset="0"/>
                  </a:rPr>
                  <a:t>amplification factor </a:t>
                </a:r>
                <a:r>
                  <a:rPr lang="en-US" sz="2400" dirty="0">
                    <a:solidFill>
                      <a:prstClr val="black"/>
                    </a:solidFill>
                    <a:latin typeface="Times New Roman" pitchFamily="18" charset="0"/>
                    <a:cs typeface="Times New Roman" pitchFamily="18" charset="0"/>
                  </a:rPr>
                  <a:t>β</a:t>
                </a:r>
                <a:r>
                  <a:rPr lang="en-US" sz="2400" dirty="0" smtClean="0">
                    <a:solidFill>
                      <a:prstClr val="black"/>
                    </a:solidFill>
                    <a:latin typeface="Times New Roman" pitchFamily="18" charset="0"/>
                    <a:cs typeface="Times New Roman" pitchFamily="18" charset="0"/>
                  </a:rPr>
                  <a:t>.</a:t>
                </a:r>
              </a:p>
              <a:p>
                <a:pPr marL="285750" indent="-285750" algn="just">
                  <a:lnSpc>
                    <a:spcPct val="150000"/>
                  </a:lnSpc>
                  <a:buClr>
                    <a:srgbClr val="C00000"/>
                  </a:buClr>
                  <a:buFont typeface="Wingdings" pitchFamily="2" charset="2"/>
                  <a:buChar char="Ø"/>
                </a:pPr>
                <a:r>
                  <a:rPr lang="en-US" sz="2400" dirty="0" smtClean="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Due to these two reasons, the </a:t>
                </a:r>
                <a:r>
                  <a:rPr lang="en-US" sz="2400" dirty="0" smtClean="0">
                    <a:solidFill>
                      <a:prstClr val="black"/>
                    </a:solidFill>
                    <a:latin typeface="Times New Roman" pitchFamily="18" charset="0"/>
                    <a:cs typeface="Times New Roman" pitchFamily="18" charset="0"/>
                  </a:rPr>
                  <a:t>voltage gain </a:t>
                </a:r>
                <a:r>
                  <a:rPr lang="en-US" sz="2400" dirty="0">
                    <a:solidFill>
                      <a:prstClr val="black"/>
                    </a:solidFill>
                    <a:latin typeface="Times New Roman" pitchFamily="18" charset="0"/>
                    <a:cs typeface="Times New Roman" pitchFamily="18" charset="0"/>
                  </a:rPr>
                  <a:t>drops off at high frequency. </a:t>
                </a:r>
              </a:p>
            </p:txBody>
          </p:sp>
        </mc:Choice>
        <mc:Fallback xmlns="">
          <p:sp>
            <p:nvSpPr>
              <p:cNvPr id="5" name="Rectangle 4"/>
              <p:cNvSpPr>
                <a:spLocks noRot="1" noChangeAspect="1" noMove="1" noResize="1" noEditPoints="1" noAdjustHandles="1" noChangeArrowheads="1" noChangeShapeType="1" noTextEdit="1"/>
              </p:cNvSpPr>
              <p:nvPr/>
            </p:nvSpPr>
            <p:spPr>
              <a:xfrm>
                <a:off x="284800" y="1268760"/>
                <a:ext cx="8552964" cy="5078313"/>
              </a:xfrm>
              <a:prstGeom prst="rect">
                <a:avLst/>
              </a:prstGeom>
              <a:blipFill rotWithShape="1">
                <a:blip r:embed="rId5"/>
                <a:stretch>
                  <a:fillRect l="-998" r="-1069" b="-600"/>
                </a:stretch>
              </a:blipFill>
            </p:spPr>
            <p:txBody>
              <a:bodyPr/>
              <a:lstStyle/>
              <a:p>
                <a:r>
                  <a:rPr lang="en-US">
                    <a:noFill/>
                  </a:rPr>
                  <a:t> </a:t>
                </a:r>
              </a:p>
            </p:txBody>
          </p:sp>
        </mc:Fallback>
      </mc:AlternateContent>
    </p:spTree>
    <p:extLst>
      <p:ext uri="{BB962C8B-B14F-4D97-AF65-F5344CB8AC3E}">
        <p14:creationId xmlns:p14="http://schemas.microsoft.com/office/powerpoint/2010/main" val="681487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51013"/>
            <a:ext cx="8001000" cy="1052736"/>
          </a:xfrm>
        </p:spPr>
        <p:txBody>
          <a:bodyPr/>
          <a:lstStyle/>
          <a:p>
            <a:r>
              <a:rPr lang="en-US" sz="3200" b="1" dirty="0" smtClean="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5. RC Coupled Transistor Amplifier</a:t>
            </a:r>
            <a:endParaRPr lang="tr-TR" sz="3600" b="1" dirty="0">
              <a:solidFill>
                <a:schemeClr val="accent1"/>
              </a:solidFill>
            </a:endParaRPr>
          </a:p>
        </p:txBody>
      </p:sp>
      <mc:AlternateContent xmlns:mc="http://schemas.openxmlformats.org/markup-compatibility/2006">
        <mc:Choice xmlns:a14="http://schemas.microsoft.com/office/drawing/2010/main" Requires="a14">
          <p:sp>
            <p:nvSpPr>
              <p:cNvPr id="2" name="İçerik Yer Tutucusu 1"/>
              <p:cNvSpPr>
                <a:spLocks noGrp="1"/>
              </p:cNvSpPr>
              <p:nvPr>
                <p:ph idx="1"/>
              </p:nvPr>
            </p:nvSpPr>
            <p:spPr>
              <a:xfrm>
                <a:off x="143508" y="980728"/>
                <a:ext cx="8784976" cy="5171679"/>
              </a:xfrm>
            </p:spPr>
            <p:txBody>
              <a:bodyPr>
                <a:noAutofit/>
              </a:bodyPr>
              <a:lstStyle/>
              <a:p>
                <a:pPr algn="just">
                  <a:lnSpc>
                    <a:spcPct val="150000"/>
                  </a:lnSpc>
                  <a:buClr>
                    <a:srgbClr val="C00000"/>
                  </a:buClr>
                  <a:buFont typeface="Wingdings" pitchFamily="2" charset="2"/>
                  <a:buChar char="Ø"/>
                </a:pPr>
                <a:r>
                  <a:rPr lang="en-US" sz="2400" i="1" dirty="0" smtClean="0">
                    <a:solidFill>
                      <a:srgbClr val="231F20"/>
                    </a:solidFill>
                    <a:latin typeface="Times New Roman"/>
                  </a:rPr>
                  <a:t>      </a:t>
                </a:r>
                <a:r>
                  <a:rPr lang="en-US" sz="2400" b="1" i="1" dirty="0">
                    <a:solidFill>
                      <a:srgbClr val="EE1846"/>
                    </a:solidFill>
                    <a:latin typeface="Times New Roman"/>
                  </a:rPr>
                  <a:t>(iii) </a:t>
                </a:r>
                <a:r>
                  <a:rPr lang="en-US" sz="2400" i="1" dirty="0">
                    <a:solidFill>
                      <a:srgbClr val="EE1846"/>
                    </a:solidFill>
                    <a:latin typeface="Times New Roman"/>
                  </a:rPr>
                  <a:t>At mid-frequencies </a:t>
                </a:r>
                <a:r>
                  <a:rPr lang="en-US" sz="2400" dirty="0">
                    <a:solidFill>
                      <a:prstClr val="black"/>
                    </a:solidFill>
                    <a:latin typeface="Times New Roman" pitchFamily="18" charset="0"/>
                    <a:cs typeface="Times New Roman" pitchFamily="18" charset="0"/>
                  </a:rPr>
                  <a:t>(50 Hz to 20 kHz), the voltage gain of the amplifier is constant. </a:t>
                </a:r>
              </a:p>
              <a:p>
                <a:pPr algn="just">
                  <a:lnSpc>
                    <a:spcPct val="150000"/>
                  </a:lnSpc>
                  <a:buClr>
                    <a:srgbClr val="C00000"/>
                  </a:buClr>
                  <a:buFont typeface="Wingdings" pitchFamily="2" charset="2"/>
                  <a:buChar char="Ø"/>
                </a:pPr>
                <a:r>
                  <a:rPr lang="en-US" sz="2400" dirty="0">
                    <a:solidFill>
                      <a:prstClr val="black"/>
                    </a:solidFill>
                    <a:latin typeface="Times New Roman" pitchFamily="18" charset="0"/>
                    <a:cs typeface="Times New Roman" pitchFamily="18" charset="0"/>
                  </a:rPr>
                  <a:t> The effect of coupling capacitor in this frequency range is such so as to maintain a uniform voltage gain.</a:t>
                </a:r>
              </a:p>
              <a:p>
                <a:pPr algn="just">
                  <a:lnSpc>
                    <a:spcPct val="150000"/>
                  </a:lnSpc>
                  <a:buClr>
                    <a:srgbClr val="C00000"/>
                  </a:buClr>
                  <a:buFont typeface="Wingdings" pitchFamily="2" charset="2"/>
                  <a:buChar char="Ø"/>
                </a:pPr>
                <a:r>
                  <a:rPr lang="en-US" sz="2400" dirty="0">
                    <a:solidFill>
                      <a:prstClr val="black"/>
                    </a:solidFill>
                    <a:latin typeface="Times New Roman" pitchFamily="18" charset="0"/>
                    <a:cs typeface="Times New Roman" pitchFamily="18" charset="0"/>
                  </a:rPr>
                  <a:t>Thus, as the frequency increases in this range, reactance of </a:t>
                </a:r>
                <a14:m>
                  <m:oMath xmlns:m="http://schemas.openxmlformats.org/officeDocument/2006/math">
                    <m:sSub>
                      <m:sSubPr>
                        <m:ctrlPr>
                          <a:rPr lang="en-US" sz="2400" i="1">
                            <a:latin typeface="Cambria Math"/>
                          </a:rPr>
                        </m:ctrlPr>
                      </m:sSubPr>
                      <m:e>
                        <m:r>
                          <a:rPr lang="en-US" sz="2400" i="1">
                            <a:latin typeface="Cambria Math"/>
                          </a:rPr>
                          <m:t>𝐶</m:t>
                        </m:r>
                      </m:e>
                      <m:sub>
                        <m:r>
                          <a:rPr lang="en-US" sz="2400" b="0" i="1" smtClean="0">
                            <a:latin typeface="Cambria Math"/>
                          </a:rPr>
                          <m:t>𝐶</m:t>
                        </m:r>
                      </m:sub>
                    </m:sSub>
                    <m:r>
                      <a:rPr lang="en-US" sz="2400" i="1">
                        <a:latin typeface="Cambria Math"/>
                      </a:rPr>
                      <m:t> </m:t>
                    </m:r>
                  </m:oMath>
                </a14:m>
                <a:r>
                  <a:rPr lang="en-US" sz="2400" dirty="0" smtClean="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decreases which tends to increase the gain. However, at the same time, lower reactance means higher loading of first stage and hence lower gain. </a:t>
                </a:r>
              </a:p>
              <a:p>
                <a:pPr algn="just">
                  <a:lnSpc>
                    <a:spcPct val="150000"/>
                  </a:lnSpc>
                  <a:buClr>
                    <a:srgbClr val="C00000"/>
                  </a:buClr>
                  <a:buFont typeface="Wingdings" pitchFamily="2" charset="2"/>
                  <a:buChar char="Ø"/>
                </a:pPr>
                <a:r>
                  <a:rPr lang="en-US" sz="2400" dirty="0" smtClean="0">
                    <a:solidFill>
                      <a:prstClr val="black"/>
                    </a:solidFill>
                    <a:latin typeface="Times New Roman" pitchFamily="18" charset="0"/>
                    <a:cs typeface="Times New Roman" pitchFamily="18" charset="0"/>
                  </a:rPr>
                  <a:t> These </a:t>
                </a:r>
                <a:r>
                  <a:rPr lang="en-US" sz="2400" dirty="0">
                    <a:solidFill>
                      <a:prstClr val="black"/>
                    </a:solidFill>
                    <a:latin typeface="Times New Roman" pitchFamily="18" charset="0"/>
                    <a:cs typeface="Times New Roman" pitchFamily="18" charset="0"/>
                  </a:rPr>
                  <a:t>two factors almost cancel each other, resulting in a uniform gain at mid-frequency.</a:t>
                </a:r>
              </a:p>
              <a:p>
                <a:pPr marL="0" lvl="0" indent="0" algn="just" defTabSz="914400" fontAlgn="base">
                  <a:lnSpc>
                    <a:spcPct val="150000"/>
                  </a:lnSpc>
                  <a:spcBef>
                    <a:spcPts val="0"/>
                  </a:spcBef>
                  <a:buClr>
                    <a:srgbClr val="CC0000"/>
                  </a:buClr>
                  <a:buNone/>
                </a:pPr>
                <a:endParaRPr lang="en-US" sz="2000" kern="0" dirty="0">
                  <a:solidFill>
                    <a:srgbClr val="000000"/>
                  </a:solidFill>
                  <a:latin typeface="Times New Roman"/>
                  <a:ea typeface="Times New Roman"/>
                </a:endParaRPr>
              </a:p>
              <a:p>
                <a:pPr lvl="0" algn="just" defTabSz="914400" fontAlgn="base">
                  <a:lnSpc>
                    <a:spcPct val="150000"/>
                  </a:lnSpc>
                  <a:spcBef>
                    <a:spcPts val="0"/>
                  </a:spcBef>
                  <a:buClr>
                    <a:srgbClr val="CC0000"/>
                  </a:buClr>
                  <a:buFont typeface="Wingdings" pitchFamily="2" charset="2"/>
                  <a:buChar char="Ø"/>
                </a:pPr>
                <a:endParaRPr lang="en-US" sz="2000" kern="0" dirty="0" smtClean="0">
                  <a:solidFill>
                    <a:srgbClr val="000000"/>
                  </a:solidFill>
                  <a:latin typeface="Times New Roman"/>
                  <a:ea typeface="Times New Roman"/>
                </a:endParaRPr>
              </a:p>
              <a:p>
                <a:pPr marL="0" lvl="0" indent="0" algn="just" defTabSz="914400" fontAlgn="base">
                  <a:lnSpc>
                    <a:spcPct val="150000"/>
                  </a:lnSpc>
                  <a:spcBef>
                    <a:spcPts val="0"/>
                  </a:spcBef>
                  <a:buClr>
                    <a:srgbClr val="CC0000"/>
                  </a:buClr>
                  <a:buNone/>
                </a:pPr>
                <a:endParaRPr lang="en-US" sz="2000" kern="0" dirty="0">
                  <a:solidFill>
                    <a:srgbClr val="000000"/>
                  </a:solidFill>
                  <a:latin typeface="Times New Roman"/>
                  <a:ea typeface="Times New Roman"/>
                </a:endParaRPr>
              </a:p>
            </p:txBody>
          </p:sp>
        </mc:Choice>
        <mc:Fallback>
          <p:sp>
            <p:nvSpPr>
              <p:cNvPr id="2" name="İçerik Yer Tutucusu 1"/>
              <p:cNvSpPr>
                <a:spLocks noGrp="1" noRot="1" noChangeAspect="1" noMove="1" noResize="1" noEditPoints="1" noAdjustHandles="1" noChangeArrowheads="1" noChangeShapeType="1" noTextEdit="1"/>
              </p:cNvSpPr>
              <p:nvPr>
                <p:ph idx="1"/>
              </p:nvPr>
            </p:nvSpPr>
            <p:spPr>
              <a:xfrm>
                <a:off x="143508" y="980728"/>
                <a:ext cx="8784976" cy="5171679"/>
              </a:xfrm>
              <a:blipFill rotWithShape="1">
                <a:blip r:embed="rId3"/>
                <a:stretch>
                  <a:fillRect l="-972" r="-1041" b="-15330"/>
                </a:stretch>
              </a:blipFill>
            </p:spPr>
            <p:txBody>
              <a:bodyPr/>
              <a:lstStyle/>
              <a:p>
                <a:r>
                  <a:rPr lang="en-US">
                    <a:noFill/>
                  </a:rPr>
                  <a:t> </a:t>
                </a:r>
              </a:p>
            </p:txBody>
          </p:sp>
        </mc:Fallback>
      </mc:AlternateContent>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11</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539549" y="1048485"/>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download (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user\Desktop\image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17053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smtClean="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5. RC Coupled Transistor Amplifier</a:t>
            </a:r>
            <a:endParaRPr lang="en-US" sz="3200" b="1" dirty="0">
              <a:solidFill>
                <a:srgbClr val="C00000"/>
              </a:solidFill>
              <a:latin typeface="Times New Roman" pitchFamily="18" charset="0"/>
              <a:cs typeface="Times New Roman" pitchFamily="18" charset="0"/>
            </a:endParaRPr>
          </a:p>
        </p:txBody>
      </p:sp>
      <p:sp>
        <p:nvSpPr>
          <p:cNvPr id="2" name="İçerik Yer Tutucusu 1"/>
          <p:cNvSpPr>
            <a:spLocks noGrp="1"/>
          </p:cNvSpPr>
          <p:nvPr>
            <p:ph idx="1"/>
          </p:nvPr>
        </p:nvSpPr>
        <p:spPr>
          <a:xfrm>
            <a:off x="329878" y="1268760"/>
            <a:ext cx="8418586" cy="4968551"/>
          </a:xfrm>
        </p:spPr>
        <p:txBody>
          <a:bodyPr>
            <a:noAutofit/>
          </a:bodyPr>
          <a:lstStyle/>
          <a:p>
            <a:pPr marL="0" indent="0" algn="just" defTabSz="914400" fontAlgn="base">
              <a:lnSpc>
                <a:spcPct val="150000"/>
              </a:lnSpc>
              <a:spcBef>
                <a:spcPts val="0"/>
              </a:spcBef>
              <a:buClr>
                <a:srgbClr val="CC0000"/>
              </a:buClr>
              <a:buNone/>
            </a:pPr>
            <a:r>
              <a:rPr lang="en-US" sz="2400" dirty="0">
                <a:solidFill>
                  <a:srgbClr val="231F20"/>
                </a:solidFill>
                <a:latin typeface="Times New Roman"/>
              </a:rPr>
              <a:t>  </a:t>
            </a:r>
            <a:r>
              <a:rPr lang="en-US" sz="2400" b="1" dirty="0">
                <a:solidFill>
                  <a:srgbClr val="EE1846"/>
                </a:solidFill>
                <a:latin typeface="Times New Roman"/>
              </a:rPr>
              <a:t>Advantages</a:t>
            </a:r>
          </a:p>
          <a:p>
            <a:pPr algn="just" fontAlgn="base">
              <a:lnSpc>
                <a:spcPct val="150000"/>
              </a:lnSpc>
              <a:buClr>
                <a:srgbClr val="C00000"/>
              </a:buClr>
              <a:buFont typeface="Wingdings" pitchFamily="2" charset="2"/>
              <a:buChar char="Ø"/>
            </a:pPr>
            <a:r>
              <a:rPr lang="en-US" sz="2400" b="1" i="1" dirty="0" smtClean="0">
                <a:solidFill>
                  <a:srgbClr val="EE1846"/>
                </a:solidFill>
                <a:latin typeface="Times New Roman"/>
              </a:rPr>
              <a:t>    (</a:t>
            </a:r>
            <a:r>
              <a:rPr lang="en-US" sz="2400" b="1" i="1" dirty="0">
                <a:solidFill>
                  <a:srgbClr val="EE1846"/>
                </a:solidFill>
                <a:latin typeface="Times New Roman"/>
              </a:rPr>
              <a:t>i) </a:t>
            </a:r>
            <a:r>
              <a:rPr lang="en-US" sz="2400" dirty="0">
                <a:solidFill>
                  <a:prstClr val="black"/>
                </a:solidFill>
                <a:latin typeface="Times New Roman" pitchFamily="18" charset="0"/>
                <a:cs typeface="Times New Roman" pitchFamily="18" charset="0"/>
              </a:rPr>
              <a:t>It has excellent frequency response. The gain is constant over the audio frequency range which is the region of most importance for speech, music etc.</a:t>
            </a:r>
          </a:p>
          <a:p>
            <a:pPr algn="just" fontAlgn="base">
              <a:lnSpc>
                <a:spcPct val="150000"/>
              </a:lnSpc>
              <a:buClr>
                <a:srgbClr val="C00000"/>
              </a:buClr>
              <a:buFont typeface="Wingdings" pitchFamily="2" charset="2"/>
              <a:buChar char="Ø"/>
            </a:pPr>
            <a:r>
              <a:rPr lang="en-US" sz="2400" b="1" i="1" dirty="0" smtClean="0">
                <a:solidFill>
                  <a:srgbClr val="EE1846"/>
                </a:solidFill>
                <a:latin typeface="Times New Roman"/>
              </a:rPr>
              <a:t>    (</a:t>
            </a:r>
            <a:r>
              <a:rPr lang="en-US" sz="2400" b="1" i="1" dirty="0">
                <a:solidFill>
                  <a:srgbClr val="EE1846"/>
                </a:solidFill>
                <a:latin typeface="Times New Roman"/>
              </a:rPr>
              <a:t>ii) </a:t>
            </a:r>
            <a:r>
              <a:rPr lang="en-US" sz="2400" dirty="0">
                <a:solidFill>
                  <a:prstClr val="black"/>
                </a:solidFill>
                <a:latin typeface="Times New Roman" pitchFamily="18" charset="0"/>
                <a:cs typeface="Times New Roman" pitchFamily="18" charset="0"/>
              </a:rPr>
              <a:t>It has lower cost since it employs resistors and capacitors which are cheap.</a:t>
            </a:r>
          </a:p>
          <a:p>
            <a:pPr algn="just" fontAlgn="base">
              <a:lnSpc>
                <a:spcPct val="150000"/>
              </a:lnSpc>
              <a:buClr>
                <a:srgbClr val="C00000"/>
              </a:buClr>
              <a:buFont typeface="Wingdings" pitchFamily="2" charset="2"/>
              <a:buChar char="Ø"/>
            </a:pPr>
            <a:r>
              <a:rPr lang="en-US" sz="2400" b="1" i="1" dirty="0" smtClean="0">
                <a:solidFill>
                  <a:srgbClr val="EE1846"/>
                </a:solidFill>
                <a:latin typeface="Times New Roman"/>
              </a:rPr>
              <a:t>    (</a:t>
            </a:r>
            <a:r>
              <a:rPr lang="en-US" sz="2400" b="1" i="1" dirty="0">
                <a:solidFill>
                  <a:srgbClr val="EE1846"/>
                </a:solidFill>
                <a:latin typeface="Times New Roman"/>
              </a:rPr>
              <a:t>iii) </a:t>
            </a:r>
            <a:r>
              <a:rPr lang="en-US" sz="2400" dirty="0">
                <a:solidFill>
                  <a:prstClr val="black"/>
                </a:solidFill>
                <a:latin typeface="Times New Roman" pitchFamily="18" charset="0"/>
                <a:cs typeface="Times New Roman" pitchFamily="18" charset="0"/>
              </a:rPr>
              <a:t>The circuit is very compact as the modern resistors and capacitors are small and </a:t>
            </a:r>
            <a:r>
              <a:rPr lang="en-US" sz="2400" dirty="0" smtClean="0">
                <a:solidFill>
                  <a:prstClr val="black"/>
                </a:solidFill>
                <a:latin typeface="Times New Roman" pitchFamily="18" charset="0"/>
                <a:cs typeface="Times New Roman" pitchFamily="18" charset="0"/>
              </a:rPr>
              <a:t>extremely light</a:t>
            </a:r>
            <a:r>
              <a:rPr lang="en-US" sz="2400" dirty="0">
                <a:solidFill>
                  <a:prstClr val="black"/>
                </a:solidFill>
                <a:latin typeface="Times New Roman" pitchFamily="18" charset="0"/>
                <a:cs typeface="Times New Roman" pitchFamily="18" charset="0"/>
              </a:rPr>
              <a:t>.</a:t>
            </a:r>
          </a:p>
          <a:p>
            <a:pPr algn="just" defTabSz="914400" fontAlgn="base">
              <a:lnSpc>
                <a:spcPct val="150000"/>
              </a:lnSpc>
              <a:spcBef>
                <a:spcPts val="0"/>
              </a:spcBef>
              <a:buClr>
                <a:srgbClr val="CC0000"/>
              </a:buClr>
              <a:buFont typeface="Wingdings" pitchFamily="2" charset="2"/>
              <a:buChar char="Ø"/>
            </a:pPr>
            <a:endParaRPr lang="en-US" sz="2400" dirty="0">
              <a:latin typeface="Times New Roman" panose="02020603050405020304" pitchFamily="18" charset="0"/>
              <a:cs typeface="Times New Roman" panose="02020603050405020304"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12</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0615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a:solidFill>
                  <a:srgbClr val="005AAB"/>
                </a:solidFill>
                <a:latin typeface="Agency FB" pitchFamily="34" charset="0"/>
                <a:cs typeface="Ali_K_Alwand" pitchFamily="2" charset="-78"/>
              </a:rPr>
              <a:t>5. RC Coupled Transistor Amplifier</a:t>
            </a:r>
            <a:endParaRPr lang="en-US" sz="3200" b="1" dirty="0">
              <a:latin typeface="Times New Roman" pitchFamily="18" charset="0"/>
              <a:cs typeface="Times New Roman" pitchFamily="18" charset="0"/>
            </a:endParaRPr>
          </a:p>
        </p:txBody>
      </p:sp>
      <p:sp>
        <p:nvSpPr>
          <p:cNvPr id="2" name="İçerik Yer Tutucusu 1"/>
          <p:cNvSpPr>
            <a:spLocks noGrp="1"/>
          </p:cNvSpPr>
          <p:nvPr>
            <p:ph idx="1"/>
          </p:nvPr>
        </p:nvSpPr>
        <p:spPr>
          <a:xfrm>
            <a:off x="329878" y="1268760"/>
            <a:ext cx="8490594" cy="4968551"/>
          </a:xfrm>
        </p:spPr>
        <p:txBody>
          <a:bodyPr>
            <a:noAutofit/>
          </a:bodyPr>
          <a:lstStyle/>
          <a:p>
            <a:pPr marL="0" indent="0" algn="just" defTabSz="914400" fontAlgn="base">
              <a:lnSpc>
                <a:spcPct val="150000"/>
              </a:lnSpc>
              <a:spcBef>
                <a:spcPts val="0"/>
              </a:spcBef>
              <a:buClr>
                <a:srgbClr val="CC0000"/>
              </a:buClr>
              <a:buNone/>
            </a:pPr>
            <a:r>
              <a:rPr lang="en-US" sz="2400" b="1" dirty="0" smtClean="0">
                <a:solidFill>
                  <a:srgbClr val="EE1846"/>
                </a:solidFill>
                <a:latin typeface="Times New Roman"/>
              </a:rPr>
              <a:t>Disadvantages</a:t>
            </a:r>
            <a:endParaRPr lang="en-US" sz="2400" b="1" dirty="0">
              <a:solidFill>
                <a:srgbClr val="EE1846"/>
              </a:solidFill>
              <a:latin typeface="Times New Roman"/>
            </a:endParaRPr>
          </a:p>
          <a:p>
            <a:pPr algn="just" defTabSz="914400" fontAlgn="base">
              <a:lnSpc>
                <a:spcPct val="150000"/>
              </a:lnSpc>
              <a:spcBef>
                <a:spcPts val="0"/>
              </a:spcBef>
              <a:buClr>
                <a:srgbClr val="CC0000"/>
              </a:buClr>
              <a:buFont typeface="Wingdings" pitchFamily="2" charset="2"/>
              <a:buChar char="Ø"/>
            </a:pPr>
            <a:r>
              <a:rPr lang="en-US" sz="2400" b="1" i="1" dirty="0" smtClean="0">
                <a:solidFill>
                  <a:srgbClr val="EE1846"/>
                </a:solidFill>
                <a:latin typeface="Times New Roman"/>
              </a:rPr>
              <a:t>    (</a:t>
            </a:r>
            <a:r>
              <a:rPr lang="en-US" sz="2400" b="1" i="1" dirty="0">
                <a:solidFill>
                  <a:srgbClr val="EE1846"/>
                </a:solidFill>
                <a:latin typeface="Times New Roman"/>
              </a:rPr>
              <a:t>i) </a:t>
            </a:r>
            <a:r>
              <a:rPr lang="en-US" sz="2400" dirty="0">
                <a:solidFill>
                  <a:prstClr val="black"/>
                </a:solidFill>
                <a:latin typeface="Times New Roman" pitchFamily="18" charset="0"/>
                <a:cs typeface="Times New Roman" pitchFamily="18" charset="0"/>
              </a:rPr>
              <a:t>The </a:t>
            </a:r>
            <a:r>
              <a:rPr lang="en-US" sz="2400" dirty="0" smtClean="0">
                <a:solidFill>
                  <a:prstClr val="black"/>
                </a:solidFill>
                <a:latin typeface="Times New Roman" pitchFamily="18" charset="0"/>
                <a:cs typeface="Times New Roman" pitchFamily="18" charset="0"/>
              </a:rPr>
              <a:t>RC </a:t>
            </a:r>
            <a:r>
              <a:rPr lang="en-US" sz="2400" dirty="0">
                <a:solidFill>
                  <a:prstClr val="black"/>
                </a:solidFill>
                <a:latin typeface="Times New Roman" pitchFamily="18" charset="0"/>
                <a:cs typeface="Times New Roman" pitchFamily="18" charset="0"/>
              </a:rPr>
              <a:t>coupled amplifiers have low voltage and power gain. It is because the low resistance presented by the input of each stage to the preceding stage decreases the effective load resistance (RAC) and hence the gain.</a:t>
            </a:r>
          </a:p>
          <a:p>
            <a:pPr algn="just" defTabSz="914400" fontAlgn="base">
              <a:lnSpc>
                <a:spcPct val="150000"/>
              </a:lnSpc>
              <a:spcBef>
                <a:spcPts val="0"/>
              </a:spcBef>
              <a:buClr>
                <a:srgbClr val="CC0000"/>
              </a:buClr>
              <a:buFont typeface="Wingdings" pitchFamily="2" charset="2"/>
              <a:buChar char="Ø"/>
            </a:pPr>
            <a:r>
              <a:rPr lang="en-US" sz="2400" b="1" i="1" dirty="0" smtClean="0">
                <a:solidFill>
                  <a:srgbClr val="EE1846"/>
                </a:solidFill>
                <a:latin typeface="Times New Roman"/>
              </a:rPr>
              <a:t>    (</a:t>
            </a:r>
            <a:r>
              <a:rPr lang="en-US" sz="2400" b="1" i="1" dirty="0">
                <a:solidFill>
                  <a:srgbClr val="EE1846"/>
                </a:solidFill>
                <a:latin typeface="Times New Roman"/>
              </a:rPr>
              <a:t>ii) </a:t>
            </a:r>
            <a:r>
              <a:rPr lang="en-US" sz="2400" dirty="0">
                <a:solidFill>
                  <a:prstClr val="black"/>
                </a:solidFill>
                <a:latin typeface="Times New Roman" pitchFamily="18" charset="0"/>
                <a:cs typeface="Times New Roman" pitchFamily="18" charset="0"/>
              </a:rPr>
              <a:t>They have the tendency to become noisy with age, particularly in moist climates</a:t>
            </a:r>
            <a:r>
              <a:rPr lang="en-US" sz="2400" i="1" dirty="0">
                <a:solidFill>
                  <a:srgbClr val="231F20"/>
                </a:solidFill>
                <a:latin typeface="Times New Roman"/>
              </a:rPr>
              <a:t>.</a:t>
            </a:r>
          </a:p>
          <a:p>
            <a:pPr algn="just" defTabSz="914400" fontAlgn="base">
              <a:lnSpc>
                <a:spcPct val="150000"/>
              </a:lnSpc>
              <a:spcBef>
                <a:spcPts val="0"/>
              </a:spcBef>
              <a:buClr>
                <a:srgbClr val="CC0000"/>
              </a:buClr>
              <a:buFont typeface="Wingdings" pitchFamily="2" charset="2"/>
              <a:buChar char="Ø"/>
            </a:pPr>
            <a:r>
              <a:rPr lang="en-US" sz="2400" b="1" i="1" dirty="0" smtClean="0">
                <a:solidFill>
                  <a:srgbClr val="EE1846"/>
                </a:solidFill>
                <a:latin typeface="Times New Roman"/>
              </a:rPr>
              <a:t>    (</a:t>
            </a:r>
            <a:r>
              <a:rPr lang="en-US" sz="2400" b="1" i="1" dirty="0">
                <a:solidFill>
                  <a:srgbClr val="EE1846"/>
                </a:solidFill>
                <a:latin typeface="Times New Roman"/>
              </a:rPr>
              <a:t>iii) </a:t>
            </a:r>
            <a:r>
              <a:rPr lang="en-US" sz="2400" dirty="0">
                <a:solidFill>
                  <a:prstClr val="black"/>
                </a:solidFill>
                <a:latin typeface="Times New Roman" pitchFamily="18" charset="0"/>
                <a:cs typeface="Times New Roman" pitchFamily="18" charset="0"/>
              </a:rPr>
              <a:t>Impedance matching is poor. </a:t>
            </a:r>
            <a:endParaRPr lang="en-US" sz="2000" kern="0" dirty="0">
              <a:solidFill>
                <a:srgbClr val="000000"/>
              </a:solidFill>
              <a:latin typeface="Times New Roman"/>
              <a:ea typeface="Times New Roman"/>
            </a:endParaRPr>
          </a:p>
          <a:p>
            <a:pPr lvl="0" algn="just" defTabSz="914400" fontAlgn="base">
              <a:lnSpc>
                <a:spcPct val="150000"/>
              </a:lnSpc>
              <a:spcBef>
                <a:spcPts val="0"/>
              </a:spcBef>
              <a:buClr>
                <a:srgbClr val="CC0000"/>
              </a:buClr>
              <a:buFont typeface="Wingdings" pitchFamily="2" charset="2"/>
              <a:buChar char="Ø"/>
            </a:pPr>
            <a:endParaRPr lang="en-US" sz="2000" kern="0" dirty="0" smtClean="0">
              <a:solidFill>
                <a:srgbClr val="000000"/>
              </a:solidFill>
              <a:latin typeface="Times New Roman"/>
              <a:ea typeface="Times New Roman"/>
            </a:endParaRPr>
          </a:p>
          <a:p>
            <a:pPr lvl="0" algn="just" defTabSz="914400" fontAlgn="base">
              <a:lnSpc>
                <a:spcPct val="150000"/>
              </a:lnSpc>
              <a:spcBef>
                <a:spcPts val="0"/>
              </a:spcBef>
              <a:buClr>
                <a:srgbClr val="CC0000"/>
              </a:buClr>
              <a:buFont typeface="Wingdings" pitchFamily="2" charset="2"/>
              <a:buChar char="Ø"/>
            </a:pPr>
            <a:endParaRPr lang="en-US" sz="2000" kern="0" dirty="0">
              <a:solidFill>
                <a:srgbClr val="000000"/>
              </a:solidFill>
              <a:latin typeface="Times New Roman"/>
              <a:ea typeface="Times New Roman"/>
            </a:endParaRPr>
          </a:p>
          <a:p>
            <a:pPr marL="0" lvl="0" indent="0" algn="just" defTabSz="914400" fontAlgn="base">
              <a:lnSpc>
                <a:spcPct val="150000"/>
              </a:lnSpc>
              <a:spcBef>
                <a:spcPts val="0"/>
              </a:spcBef>
              <a:buClr>
                <a:srgbClr val="CC0000"/>
              </a:buClr>
              <a:buNone/>
            </a:pPr>
            <a:endParaRPr lang="en-US" sz="2000" kern="0" dirty="0" smtClean="0">
              <a:solidFill>
                <a:srgbClr val="000000"/>
              </a:solidFill>
              <a:latin typeface="Times New Roman"/>
              <a:ea typeface="Times New Roman"/>
            </a:endParaRPr>
          </a:p>
          <a:p>
            <a:pPr lvl="0" algn="just" defTabSz="914400" fontAlgn="base">
              <a:lnSpc>
                <a:spcPct val="150000"/>
              </a:lnSpc>
              <a:spcBef>
                <a:spcPts val="0"/>
              </a:spcBef>
              <a:buClr>
                <a:srgbClr val="CC0000"/>
              </a:buClr>
              <a:buFont typeface="Wingdings" pitchFamily="2" charset="2"/>
              <a:buChar char="Ø"/>
            </a:pPr>
            <a:endParaRPr lang="en-US" sz="2000" kern="0" dirty="0">
              <a:solidFill>
                <a:srgbClr val="000000"/>
              </a:solidFill>
              <a:latin typeface="Times New Roman"/>
              <a:ea typeface="Times New Roman"/>
            </a:endParaRPr>
          </a:p>
          <a:p>
            <a:pPr marL="0" lvl="0" indent="0" algn="just" defTabSz="914400" fontAlgn="base">
              <a:lnSpc>
                <a:spcPct val="150000"/>
              </a:lnSpc>
              <a:spcBef>
                <a:spcPts val="0"/>
              </a:spcBef>
              <a:buClr>
                <a:srgbClr val="CC0000"/>
              </a:buClr>
              <a:buNone/>
            </a:pPr>
            <a:endParaRPr lang="en-US" sz="2000" kern="0" dirty="0">
              <a:solidFill>
                <a:srgbClr val="000000"/>
              </a:solidFill>
              <a:latin typeface="Times New Roman"/>
              <a:ea typeface="Times New Roman"/>
            </a:endParaRPr>
          </a:p>
          <a:p>
            <a:pPr lvl="0" algn="just" defTabSz="914400" fontAlgn="base">
              <a:lnSpc>
                <a:spcPct val="150000"/>
              </a:lnSpc>
              <a:spcBef>
                <a:spcPts val="0"/>
              </a:spcBef>
              <a:buClr>
                <a:srgbClr val="CC0000"/>
              </a:buClr>
              <a:buFont typeface="Wingdings" pitchFamily="2" charset="2"/>
              <a:buChar char="Ø"/>
            </a:pPr>
            <a:endParaRPr lang="en-US" sz="2000" kern="0" dirty="0">
              <a:solidFill>
                <a:srgbClr val="000000"/>
              </a:solidFill>
              <a:latin typeface="Times New Roman"/>
              <a:ea typeface="Times New Roman"/>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13</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3471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a:solidFill>
                  <a:srgbClr val="005AAB"/>
                </a:solidFill>
                <a:latin typeface="Agency FB" pitchFamily="34" charset="0"/>
                <a:cs typeface="Ali_K_Alwand" pitchFamily="2" charset="-78"/>
              </a:rPr>
              <a:t>5. RC Coupled Transistor Amplifier</a:t>
            </a:r>
            <a:endParaRPr lang="en-US" sz="3200" b="1" dirty="0">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14</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31540" y="1196752"/>
            <a:ext cx="8208912" cy="4154984"/>
          </a:xfrm>
          <a:prstGeom prst="rect">
            <a:avLst/>
          </a:prstGeom>
        </p:spPr>
        <p:txBody>
          <a:bodyPr wrap="square">
            <a:spAutoFit/>
          </a:bodyPr>
          <a:lstStyle/>
          <a:p>
            <a:pPr marL="342900" indent="-342900" algn="just">
              <a:lnSpc>
                <a:spcPct val="150000"/>
              </a:lnSpc>
              <a:buClr>
                <a:srgbClr val="C00000"/>
              </a:buClr>
              <a:buFont typeface="Wingdings" pitchFamily="2" charset="2"/>
              <a:buChar char="Ø"/>
            </a:pPr>
            <a:r>
              <a:rPr lang="en-US" sz="2400" dirty="0" smtClean="0">
                <a:latin typeface="Times New Roman" panose="02020603050405020304" pitchFamily="18" charset="0"/>
                <a:cs typeface="Times New Roman" panose="02020603050405020304" pitchFamily="18" charset="0"/>
              </a:rPr>
              <a:t> </a:t>
            </a:r>
            <a:r>
              <a:rPr lang="en-US" sz="2400" dirty="0">
                <a:solidFill>
                  <a:prstClr val="black"/>
                </a:solidFill>
                <a:latin typeface="Times New Roman" pitchFamily="18" charset="0"/>
                <a:cs typeface="Times New Roman" pitchFamily="18" charset="0"/>
              </a:rPr>
              <a:t>It is because the output impedance of RC coupled amplifier is </a:t>
            </a:r>
          </a:p>
          <a:p>
            <a:pPr algn="just">
              <a:lnSpc>
                <a:spcPct val="150000"/>
              </a:lnSpc>
              <a:buClr>
                <a:srgbClr val="C00000"/>
              </a:buClr>
            </a:pPr>
            <a:r>
              <a:rPr lang="en-US" sz="2400" dirty="0" smtClean="0">
                <a:latin typeface="Times New Roman" panose="02020603050405020304" pitchFamily="18" charset="0"/>
                <a:cs typeface="Times New Roman" panose="02020603050405020304" pitchFamily="18" charset="0"/>
              </a:rPr>
              <a:t>      several </a:t>
            </a:r>
            <a:r>
              <a:rPr lang="en-US" sz="2400" dirty="0">
                <a:latin typeface="Times New Roman" panose="02020603050405020304" pitchFamily="18" charset="0"/>
                <a:cs typeface="Times New Roman" panose="02020603050405020304" pitchFamily="18" charset="0"/>
              </a:rPr>
              <a:t>hundred ohms whereas the input </a:t>
            </a:r>
            <a:r>
              <a:rPr lang="en-US" sz="2400" dirty="0" smtClean="0">
                <a:latin typeface="Times New Roman" panose="02020603050405020304" pitchFamily="18" charset="0"/>
                <a:cs typeface="Times New Roman" panose="02020603050405020304" pitchFamily="18" charset="0"/>
              </a:rPr>
              <a:t>impedance of </a:t>
            </a:r>
            <a:r>
              <a:rPr lang="en-US" sz="2400" dirty="0" smtClean="0">
                <a:latin typeface="Times New Roman" panose="02020603050405020304" pitchFamily="18" charset="0"/>
                <a:cs typeface="Times New Roman" panose="02020603050405020304" pitchFamily="18" charset="0"/>
              </a:rPr>
              <a:t>a</a:t>
            </a:r>
          </a:p>
          <a:p>
            <a:pPr algn="just">
              <a:lnSpc>
                <a:spcPct val="150000"/>
              </a:lnSpc>
              <a:buClr>
                <a:srgbClr val="C00000"/>
              </a:buClr>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speaker </a:t>
            </a:r>
            <a:r>
              <a:rPr lang="en-US" sz="2400" dirty="0">
                <a:latin typeface="Times New Roman" panose="02020603050405020304" pitchFamily="18" charset="0"/>
                <a:cs typeface="Times New Roman" panose="02020603050405020304" pitchFamily="18" charset="0"/>
              </a:rPr>
              <a:t>is only a few ohms.</a:t>
            </a:r>
          </a:p>
          <a:p>
            <a:pPr marL="342900" indent="-342900" algn="just">
              <a:lnSpc>
                <a:spcPct val="150000"/>
              </a:lnSpc>
              <a:buClr>
                <a:srgbClr val="C00000"/>
              </a:buClr>
              <a:buFont typeface="Wingdings" pitchFamily="2" charset="2"/>
              <a:buChar char="Ø"/>
            </a:pPr>
            <a:r>
              <a:rPr lang="en-US" sz="2400" dirty="0">
                <a:latin typeface="Times New Roman" panose="02020603050405020304" pitchFamily="18" charset="0"/>
                <a:cs typeface="Times New Roman" panose="02020603050405020304" pitchFamily="18" charset="0"/>
              </a:rPr>
              <a:t>Hence, little power will be transferred to </a:t>
            </a:r>
            <a:r>
              <a:rPr lang="en-US" sz="2400" dirty="0" smtClean="0">
                <a:latin typeface="Times New Roman" panose="02020603050405020304" pitchFamily="18" charset="0"/>
                <a:cs typeface="Times New Roman" panose="02020603050405020304" pitchFamily="18" charset="0"/>
              </a:rPr>
              <a:t>the speaker.</a:t>
            </a:r>
          </a:p>
          <a:p>
            <a:pPr marL="342900" indent="-342900">
              <a:buClr>
                <a:srgbClr val="C00000"/>
              </a:buClr>
              <a:buFont typeface="Wingdings" pitchFamily="2" charset="2"/>
              <a:buChar char="Ø"/>
            </a:pPr>
            <a:endParaRPr lang="en-US" sz="2400" i="1" dirty="0">
              <a:solidFill>
                <a:srgbClr val="231F20"/>
              </a:solidFill>
              <a:latin typeface="Times New Roman" panose="02020603050405020304" pitchFamily="18" charset="0"/>
              <a:cs typeface="Times New Roman" panose="02020603050405020304" pitchFamily="18" charset="0"/>
            </a:endParaRPr>
          </a:p>
          <a:p>
            <a:pPr marL="342900" indent="-342900">
              <a:buClr>
                <a:srgbClr val="C00000"/>
              </a:buClr>
              <a:buFont typeface="Wingdings" pitchFamily="2" charset="2"/>
              <a:buChar char="Ø"/>
            </a:pPr>
            <a:endParaRPr lang="en-US" sz="2400" i="1" dirty="0" smtClean="0">
              <a:solidFill>
                <a:srgbClr val="231F20"/>
              </a:solidFill>
              <a:latin typeface="Times New Roman" panose="02020603050405020304" pitchFamily="18" charset="0"/>
              <a:cs typeface="Times New Roman" panose="02020603050405020304" pitchFamily="18" charset="0"/>
            </a:endParaRPr>
          </a:p>
          <a:p>
            <a:pPr marL="342900" indent="-342900">
              <a:buClr>
                <a:srgbClr val="C00000"/>
              </a:buClr>
              <a:buFont typeface="Wingdings" pitchFamily="2" charset="2"/>
              <a:buChar char="Ø"/>
            </a:pPr>
            <a:endParaRPr lang="en-US" sz="2400" i="1" dirty="0">
              <a:solidFill>
                <a:srgbClr val="231F20"/>
              </a:solidFill>
              <a:latin typeface="Times New Roman" panose="02020603050405020304" pitchFamily="18" charset="0"/>
              <a:cs typeface="Times New Roman" panose="02020603050405020304" pitchFamily="18" charset="0"/>
            </a:endParaRPr>
          </a:p>
          <a:p>
            <a:endParaRPr lang="en-US" sz="2400" b="1" i="1" dirty="0">
              <a:solidFill>
                <a:srgbClr val="231F20"/>
              </a:solidFill>
              <a:latin typeface="Times New Roman"/>
              <a:cs typeface="Times New Roman" panose="02020603050405020304" pitchFamily="18" charset="0"/>
            </a:endParaRPr>
          </a:p>
          <a:p>
            <a:endParaRPr lang="en-US" sz="2400" b="1" i="1" dirty="0" smtClean="0">
              <a:solidFill>
                <a:srgbClr val="231F20"/>
              </a:solidFill>
              <a:latin typeface="Times New Roman"/>
              <a:cs typeface="Times New Roman" panose="02020603050405020304" pitchFamily="18" charset="0"/>
            </a:endParaRPr>
          </a:p>
        </p:txBody>
      </p:sp>
      <p:pic>
        <p:nvPicPr>
          <p:cNvPr id="10"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35749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smtClean="0">
                <a:solidFill>
                  <a:srgbClr val="C00000"/>
                </a:solidFill>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5. RC Coupled Transistor Amplifier</a:t>
            </a:r>
            <a:endParaRPr lang="en-US" sz="3200" b="1" dirty="0">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15</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31361" y="1106359"/>
            <a:ext cx="8496944" cy="5632311"/>
          </a:xfrm>
          <a:prstGeom prst="rect">
            <a:avLst/>
          </a:prstGeom>
        </p:spPr>
        <p:txBody>
          <a:bodyPr wrap="square">
            <a:spAutoFit/>
          </a:bodyPr>
          <a:lstStyle/>
          <a:p>
            <a:pPr lvl="0" algn="just">
              <a:lnSpc>
                <a:spcPct val="150000"/>
              </a:lnSpc>
              <a:buClr>
                <a:srgbClr val="C00000"/>
              </a:buClr>
            </a:pPr>
            <a:r>
              <a:rPr lang="en-US" sz="2400" b="1" dirty="0" smtClean="0">
                <a:solidFill>
                  <a:srgbClr val="EE1846"/>
                </a:solidFill>
                <a:latin typeface="Times New Roman"/>
              </a:rPr>
              <a:t>     Applications</a:t>
            </a:r>
            <a:endParaRPr lang="en-US" sz="2400" b="1" dirty="0">
              <a:solidFill>
                <a:srgbClr val="EE1846"/>
              </a:solidFill>
              <a:latin typeface="Times New Roman"/>
            </a:endParaRPr>
          </a:p>
          <a:p>
            <a:pPr marL="342900" lvl="0" indent="-342900" algn="just">
              <a:lnSpc>
                <a:spcPct val="150000"/>
              </a:lnSpc>
              <a:buClr>
                <a:srgbClr val="C00000"/>
              </a:buClr>
              <a:buFont typeface="Wingdings" pitchFamily="2" charset="2"/>
              <a:buChar char="Ø"/>
            </a:pPr>
            <a:r>
              <a:rPr lang="en-US" sz="2400" dirty="0">
                <a:solidFill>
                  <a:prstClr val="black"/>
                </a:solidFill>
                <a:latin typeface="Times New Roman" panose="02020603050405020304" pitchFamily="18" charset="0"/>
                <a:cs typeface="Times New Roman" panose="02020603050405020304" pitchFamily="18" charset="0"/>
              </a:rPr>
              <a:t> The RC coupled amplifiers have excellent audio fidelity over a wide range of frequency. Therefore, they are widely used </a:t>
            </a:r>
            <a:r>
              <a:rPr lang="en-US" sz="2400" dirty="0" smtClean="0">
                <a:solidFill>
                  <a:prstClr val="black"/>
                </a:solidFill>
                <a:latin typeface="Times New Roman" panose="02020603050405020304" pitchFamily="18" charset="0"/>
                <a:cs typeface="Times New Roman" panose="02020603050405020304" pitchFamily="18" charset="0"/>
              </a:rPr>
              <a:t>as voltage </a:t>
            </a:r>
            <a:r>
              <a:rPr lang="en-US" sz="2400" dirty="0">
                <a:solidFill>
                  <a:prstClr val="black"/>
                </a:solidFill>
                <a:latin typeface="Times New Roman" panose="02020603050405020304" pitchFamily="18" charset="0"/>
                <a:cs typeface="Times New Roman" panose="02020603050405020304" pitchFamily="18" charset="0"/>
              </a:rPr>
              <a:t>amplifiers e.g. in the initial stages of public address system. </a:t>
            </a:r>
          </a:p>
          <a:p>
            <a:pPr marL="342900" lvl="0" indent="-342900" algn="just">
              <a:lnSpc>
                <a:spcPct val="150000"/>
              </a:lnSpc>
              <a:buClr>
                <a:srgbClr val="C00000"/>
              </a:buClr>
              <a:buFont typeface="Wingdings" pitchFamily="2" charset="2"/>
              <a:buChar char="Ø"/>
            </a:pPr>
            <a:r>
              <a:rPr lang="en-US" sz="2400" dirty="0">
                <a:solidFill>
                  <a:prstClr val="black"/>
                </a:solidFill>
                <a:latin typeface="Times New Roman" panose="02020603050405020304" pitchFamily="18" charset="0"/>
                <a:cs typeface="Times New Roman" panose="02020603050405020304" pitchFamily="18" charset="0"/>
              </a:rPr>
              <a:t>If other type of coupling (e.g. transformer coupling) is employed in the initial stages, this results in frequency distortion which may be amplified in next stages. However, because of poor impedance matching, RC coupling is rarely used in the final stages.</a:t>
            </a:r>
          </a:p>
        </p:txBody>
      </p:sp>
    </p:spTree>
    <p:extLst>
      <p:ext uri="{BB962C8B-B14F-4D97-AF65-F5344CB8AC3E}">
        <p14:creationId xmlns:p14="http://schemas.microsoft.com/office/powerpoint/2010/main" val="2450790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smtClean="0">
                <a:solidFill>
                  <a:srgbClr val="C00000"/>
                </a:solidFill>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5. RC Coupled Transistor Amplifier</a:t>
            </a:r>
            <a:endParaRPr lang="tr-TR" sz="3600" b="1" dirty="0"/>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16</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51520" y="1268760"/>
            <a:ext cx="8568952" cy="2862322"/>
          </a:xfrm>
          <a:prstGeom prst="rect">
            <a:avLst/>
          </a:prstGeom>
        </p:spPr>
        <p:txBody>
          <a:bodyPr wrap="square">
            <a:spAutoFit/>
          </a:bodyPr>
          <a:lstStyle/>
          <a:p>
            <a:pPr algn="just">
              <a:lnSpc>
                <a:spcPct val="150000"/>
              </a:lnSpc>
            </a:pPr>
            <a:r>
              <a:rPr lang="en-US" sz="2400" b="1" dirty="0">
                <a:solidFill>
                  <a:srgbClr val="0084CB"/>
                </a:solidFill>
                <a:latin typeface="Times New Roman"/>
              </a:rPr>
              <a:t>Note.</a:t>
            </a:r>
            <a:r>
              <a:rPr lang="en-US" b="1" dirty="0">
                <a:solidFill>
                  <a:srgbClr val="0084CB"/>
                </a:solidFill>
                <a:latin typeface="Times New Roman"/>
              </a:rPr>
              <a:t> </a:t>
            </a:r>
            <a:endParaRPr lang="en-US" b="1" dirty="0" smtClean="0">
              <a:solidFill>
                <a:srgbClr val="0084CB"/>
              </a:solidFill>
              <a:latin typeface="Times New Roman"/>
            </a:endParaRPr>
          </a:p>
          <a:p>
            <a:pPr marL="342900" indent="-342900" algn="just">
              <a:lnSpc>
                <a:spcPct val="150000"/>
              </a:lnSpc>
              <a:buFont typeface="Wingdings" pitchFamily="2" charset="2"/>
              <a:buChar char="Ø"/>
            </a:pPr>
            <a:r>
              <a:rPr lang="en-US" sz="2400" dirty="0" smtClean="0">
                <a:solidFill>
                  <a:prstClr val="black"/>
                </a:solidFill>
                <a:latin typeface="Times New Roman" panose="02020603050405020304" pitchFamily="18" charset="0"/>
                <a:cs typeface="Times New Roman" panose="02020603050405020304" pitchFamily="18" charset="0"/>
              </a:rPr>
              <a:t>When </a:t>
            </a:r>
            <a:r>
              <a:rPr lang="en-US" sz="2400" dirty="0">
                <a:solidFill>
                  <a:prstClr val="black"/>
                </a:solidFill>
                <a:latin typeface="Times New Roman" panose="02020603050405020304" pitchFamily="18" charset="0"/>
                <a:cs typeface="Times New Roman" panose="02020603050405020304" pitchFamily="18" charset="0"/>
              </a:rPr>
              <a:t>there is an </a:t>
            </a:r>
            <a:r>
              <a:rPr lang="en-US" sz="2400" dirty="0">
                <a:solidFill>
                  <a:srgbClr val="C00000"/>
                </a:solidFill>
                <a:latin typeface="Times New Roman" panose="02020603050405020304" pitchFamily="18" charset="0"/>
                <a:cs typeface="Times New Roman" panose="02020603050405020304" pitchFamily="18" charset="0"/>
              </a:rPr>
              <a:t>even</a:t>
            </a:r>
            <a:r>
              <a:rPr lang="en-US" sz="2400" dirty="0">
                <a:solidFill>
                  <a:prstClr val="black"/>
                </a:solidFill>
                <a:latin typeface="Times New Roman" panose="02020603050405020304" pitchFamily="18" charset="0"/>
                <a:cs typeface="Times New Roman" panose="02020603050405020304" pitchFamily="18" charset="0"/>
              </a:rPr>
              <a:t> number of cascaded stages (2, 4, 6 </a:t>
            </a:r>
            <a:r>
              <a:rPr lang="en-US" sz="2400" dirty="0" err="1">
                <a:solidFill>
                  <a:prstClr val="black"/>
                </a:solidFill>
                <a:latin typeface="Times New Roman" panose="02020603050405020304" pitchFamily="18" charset="0"/>
                <a:cs typeface="Times New Roman" panose="02020603050405020304" pitchFamily="18" charset="0"/>
              </a:rPr>
              <a:t>etc</a:t>
            </a:r>
            <a:r>
              <a:rPr lang="en-US" sz="2400" dirty="0">
                <a:solidFill>
                  <a:prstClr val="black"/>
                </a:solidFill>
                <a:latin typeface="Times New Roman" panose="02020603050405020304" pitchFamily="18" charset="0"/>
                <a:cs typeface="Times New Roman" panose="02020603050405020304" pitchFamily="18" charset="0"/>
              </a:rPr>
              <a:t>), the output signal is </a:t>
            </a:r>
            <a:r>
              <a:rPr lang="en-US" sz="2400" dirty="0" smtClean="0">
                <a:solidFill>
                  <a:prstClr val="black"/>
                </a:solidFill>
                <a:latin typeface="Times New Roman" panose="02020603050405020304" pitchFamily="18" charset="0"/>
                <a:cs typeface="Times New Roman" panose="02020603050405020304" pitchFamily="18" charset="0"/>
              </a:rPr>
              <a:t>not inverted </a:t>
            </a:r>
            <a:r>
              <a:rPr lang="en-US" sz="2400" dirty="0">
                <a:solidFill>
                  <a:prstClr val="black"/>
                </a:solidFill>
                <a:latin typeface="Times New Roman" panose="02020603050405020304" pitchFamily="18" charset="0"/>
                <a:cs typeface="Times New Roman" panose="02020603050405020304" pitchFamily="18" charset="0"/>
              </a:rPr>
              <a:t>from the input. </a:t>
            </a:r>
            <a:endParaRPr lang="en-US"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lnSpc>
                <a:spcPct val="150000"/>
              </a:lnSpc>
              <a:buFont typeface="Wingdings" pitchFamily="2" charset="2"/>
              <a:buChar char="Ø"/>
            </a:pPr>
            <a:r>
              <a:rPr lang="en-US" sz="2400" dirty="0">
                <a:solidFill>
                  <a:prstClr val="black"/>
                </a:solidFill>
                <a:latin typeface="Times New Roman" panose="02020603050405020304" pitchFamily="18" charset="0"/>
                <a:cs typeface="Times New Roman" panose="02020603050405020304" pitchFamily="18" charset="0"/>
              </a:rPr>
              <a:t> </a:t>
            </a:r>
            <a:r>
              <a:rPr lang="en-US" sz="2400" dirty="0" smtClean="0">
                <a:solidFill>
                  <a:prstClr val="black"/>
                </a:solidFill>
                <a:latin typeface="Times New Roman" panose="02020603050405020304" pitchFamily="18" charset="0"/>
                <a:cs typeface="Times New Roman" panose="02020603050405020304" pitchFamily="18" charset="0"/>
              </a:rPr>
              <a:t>When </a:t>
            </a:r>
            <a:r>
              <a:rPr lang="en-US" sz="2400" dirty="0">
                <a:solidFill>
                  <a:prstClr val="black"/>
                </a:solidFill>
                <a:latin typeface="Times New Roman" panose="02020603050405020304" pitchFamily="18" charset="0"/>
                <a:cs typeface="Times New Roman" panose="02020603050405020304" pitchFamily="18" charset="0"/>
              </a:rPr>
              <a:t>the number of stages is </a:t>
            </a:r>
            <a:r>
              <a:rPr lang="en-US" sz="2400" dirty="0">
                <a:solidFill>
                  <a:srgbClr val="C00000"/>
                </a:solidFill>
                <a:latin typeface="Times New Roman" panose="02020603050405020304" pitchFamily="18" charset="0"/>
                <a:cs typeface="Times New Roman" panose="02020603050405020304" pitchFamily="18" charset="0"/>
              </a:rPr>
              <a:t>odd</a:t>
            </a:r>
            <a:r>
              <a:rPr lang="en-US" sz="2400" dirty="0">
                <a:solidFill>
                  <a:prstClr val="black"/>
                </a:solidFill>
                <a:latin typeface="Times New Roman" panose="02020603050405020304" pitchFamily="18" charset="0"/>
                <a:cs typeface="Times New Roman" panose="02020603050405020304" pitchFamily="18" charset="0"/>
              </a:rPr>
              <a:t> (1, 3, 5 etc.), the output signal is </a:t>
            </a:r>
            <a:r>
              <a:rPr lang="en-US" sz="2400" dirty="0" smtClean="0">
                <a:solidFill>
                  <a:prstClr val="black"/>
                </a:solidFill>
                <a:latin typeface="Times New Roman" panose="02020603050405020304" pitchFamily="18" charset="0"/>
                <a:cs typeface="Times New Roman" panose="02020603050405020304" pitchFamily="18" charset="0"/>
              </a:rPr>
              <a:t>inverted from </a:t>
            </a:r>
            <a:r>
              <a:rPr lang="en-US" sz="2400" dirty="0">
                <a:solidFill>
                  <a:prstClr val="black"/>
                </a:solidFill>
                <a:latin typeface="Times New Roman" panose="02020603050405020304" pitchFamily="18" charset="0"/>
                <a:cs typeface="Times New Roman" panose="02020603050405020304" pitchFamily="18" charset="0"/>
              </a:rPr>
              <a:t>the input</a:t>
            </a:r>
            <a:r>
              <a:rPr lang="en-US" dirty="0">
                <a:solidFill>
                  <a:srgbClr val="231F20"/>
                </a:solidFill>
                <a:latin typeface="TimesNewRoman"/>
              </a:rPr>
              <a:t>.</a:t>
            </a:r>
            <a:endParaRPr lang="en-US" dirty="0"/>
          </a:p>
        </p:txBody>
      </p:sp>
    </p:spTree>
    <p:extLst>
      <p:ext uri="{BB962C8B-B14F-4D97-AF65-F5344CB8AC3E}">
        <p14:creationId xmlns:p14="http://schemas.microsoft.com/office/powerpoint/2010/main" val="24322623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smtClean="0">
                <a:solidFill>
                  <a:srgbClr val="C00000"/>
                </a:solidFill>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5. RC Coupled Transistor Amplifier</a:t>
            </a:r>
            <a:endParaRPr lang="tr-TR" sz="3600" b="1" dirty="0"/>
          </a:p>
        </p:txBody>
      </p:sp>
      <p:sp>
        <p:nvSpPr>
          <p:cNvPr id="2" name="İçerik Yer Tutucusu 1"/>
          <p:cNvSpPr>
            <a:spLocks noGrp="1"/>
          </p:cNvSpPr>
          <p:nvPr>
            <p:ph idx="1"/>
          </p:nvPr>
        </p:nvSpPr>
        <p:spPr>
          <a:xfrm>
            <a:off x="467544" y="1268760"/>
            <a:ext cx="8280920" cy="5184576"/>
          </a:xfrm>
        </p:spPr>
        <p:txBody>
          <a:bodyPr>
            <a:noAutofit/>
          </a:bodyPr>
          <a:lstStyle/>
          <a:p>
            <a:pPr algn="justLow">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gn="justLow">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gn="justLow">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gn="justLow">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gn="justLow">
              <a:lnSpc>
                <a:spcPct val="150000"/>
              </a:lnSpc>
              <a:buClr>
                <a:srgbClr val="C00000"/>
              </a:buCl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gn="justLow">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gn="justLow">
              <a:lnSpc>
                <a:spcPct val="150000"/>
              </a:lnSpc>
              <a:buClr>
                <a:srgbClr val="C00000"/>
              </a:buClr>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0" indent="0" algn="justLow">
              <a:lnSpc>
                <a:spcPct val="150000"/>
              </a:lnSpc>
              <a:buClr>
                <a:srgbClr val="C00000"/>
              </a:buClr>
              <a:buNone/>
            </a:pPr>
            <a:endParaRPr lang="en-US" sz="2000" dirty="0">
              <a:latin typeface="Times New Roman" panose="02020603050405020304" pitchFamily="18" charset="0"/>
              <a:cs typeface="Times New Roman" panose="02020603050405020304" pitchFamily="18" charset="0"/>
            </a:endParaRPr>
          </a:p>
          <a:p>
            <a:pPr marL="0" indent="0" algn="justLow">
              <a:lnSpc>
                <a:spcPct val="150000"/>
              </a:lnSpc>
              <a:buClr>
                <a:srgbClr val="C00000"/>
              </a:buClr>
              <a:buNone/>
            </a:pPr>
            <a:r>
              <a:rPr lang="en-US" sz="2000" dirty="0">
                <a:latin typeface="Times New Roman" panose="02020603050405020304" pitchFamily="18" charset="0"/>
                <a:cs typeface="Times New Roman" panose="02020603050405020304" pitchFamily="18" charset="0"/>
              </a:rPr>
              <a:t> </a:t>
            </a: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17</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1340768"/>
            <a:ext cx="9026064"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97624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FF0C42B-938C-4867-A3AA-49984040DB1D}" type="slidenum">
              <a:rPr lang="en-US" smtClean="0">
                <a:solidFill>
                  <a:prstClr val="black">
                    <a:tint val="75000"/>
                  </a:prstClr>
                </a:solidFill>
              </a:rPr>
              <a:pPr/>
              <a:t>18</a:t>
            </a:fld>
            <a:endParaRPr lang="en-US">
              <a:solidFill>
                <a:prstClr val="black">
                  <a:tint val="75000"/>
                </a:prstClr>
              </a:solidFill>
            </a:endParaRPr>
          </a:p>
        </p:txBody>
      </p:sp>
      <p:sp>
        <p:nvSpPr>
          <p:cNvPr id="8" name="Rectangle 7"/>
          <p:cNvSpPr/>
          <p:nvPr/>
        </p:nvSpPr>
        <p:spPr>
          <a:xfrm>
            <a:off x="107505" y="1108277"/>
            <a:ext cx="8833772" cy="615553"/>
          </a:xfrm>
          <a:prstGeom prst="rect">
            <a:avLst/>
          </a:prstGeom>
        </p:spPr>
        <p:txBody>
          <a:bodyPr wrap="square">
            <a:spAutoFit/>
          </a:bodyPr>
          <a:lstStyle/>
          <a:p>
            <a:endParaRPr lang="en-US" sz="1800" i="1" dirty="0">
              <a:solidFill>
                <a:srgbClr val="231F20"/>
              </a:solidFill>
              <a:latin typeface="Times New Roman"/>
            </a:endParaRPr>
          </a:p>
          <a:p>
            <a:endParaRPr lang="en-US" dirty="0" smtClean="0">
              <a:solidFill>
                <a:srgbClr val="231F20"/>
              </a:solidFill>
              <a:latin typeface="TimesNewRoman"/>
            </a:endParaRPr>
          </a:p>
        </p:txBody>
      </p:sp>
      <p:cxnSp>
        <p:nvCxnSpPr>
          <p:cNvPr id="9"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Düz Bağlayıcı 17"/>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download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user\Desktop\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Düz Bağlayıcı 17"/>
          <p:cNvCxnSpPr/>
          <p:nvPr/>
        </p:nvCxnSpPr>
        <p:spPr>
          <a:xfrm>
            <a:off x="251520" y="108328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5" name="Picture 2" descr="C:\Users\user\Desktop\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361" y="52871"/>
            <a:ext cx="678423" cy="958407"/>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Düz Bağlayıcı 8"/>
          <p:cNvCxnSpPr/>
          <p:nvPr/>
        </p:nvCxnSpPr>
        <p:spPr>
          <a:xfrm>
            <a:off x="323528" y="648388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024731" y="209136"/>
            <a:ext cx="5022529" cy="584775"/>
          </a:xfrm>
          <a:prstGeom prst="rect">
            <a:avLst/>
          </a:prstGeom>
        </p:spPr>
        <p:txBody>
          <a:bodyPr wrap="none">
            <a:spAutoFit/>
          </a:bodyPr>
          <a:lstStyle/>
          <a:p>
            <a:r>
              <a:rPr lang="en-US" sz="3200" b="1" dirty="0">
                <a:solidFill>
                  <a:srgbClr val="005AAB"/>
                </a:solidFill>
                <a:latin typeface="Agency FB" pitchFamily="34" charset="0"/>
                <a:cs typeface="Ali_K_Alwand" pitchFamily="2" charset="-78"/>
              </a:rPr>
              <a:t>5. RC Coupled Transistor Amplifier</a:t>
            </a:r>
            <a:endParaRPr lang="en-US" dirty="0"/>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5" y="1196752"/>
            <a:ext cx="8647024"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4903142"/>
            <a:ext cx="7416824" cy="1262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5497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FF0C42B-938C-4867-A3AA-49984040DB1D}" type="slidenum">
              <a:rPr lang="en-US" smtClean="0">
                <a:solidFill>
                  <a:prstClr val="black">
                    <a:tint val="75000"/>
                  </a:prstClr>
                </a:solidFill>
              </a:rPr>
              <a:pPr/>
              <a:t>19</a:t>
            </a:fld>
            <a:endParaRPr lang="en-US">
              <a:solidFill>
                <a:prstClr val="black">
                  <a:tint val="75000"/>
                </a:prstClr>
              </a:solidFill>
            </a:endParaRPr>
          </a:p>
        </p:txBody>
      </p:sp>
      <p:cxnSp>
        <p:nvCxnSpPr>
          <p:cNvPr id="8"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pic>
        <p:nvPicPr>
          <p:cNvPr id="9" name="Picture 2" descr="C:\Users\user\Desktop\download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Düz Bağlayıcı 17"/>
          <p:cNvCxnSpPr/>
          <p:nvPr/>
        </p:nvCxnSpPr>
        <p:spPr>
          <a:xfrm>
            <a:off x="251520" y="108328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361" y="52871"/>
            <a:ext cx="678423" cy="958407"/>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Düz Bağlayıcı 8"/>
          <p:cNvCxnSpPr/>
          <p:nvPr/>
        </p:nvCxnSpPr>
        <p:spPr>
          <a:xfrm>
            <a:off x="323528" y="648388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991897" y="187478"/>
            <a:ext cx="5022529" cy="584775"/>
          </a:xfrm>
          <a:prstGeom prst="rect">
            <a:avLst/>
          </a:prstGeom>
        </p:spPr>
        <p:txBody>
          <a:bodyPr wrap="none">
            <a:spAutoFit/>
          </a:bodyPr>
          <a:lstStyle/>
          <a:p>
            <a:r>
              <a:rPr lang="en-US" sz="3200" b="1" dirty="0">
                <a:solidFill>
                  <a:srgbClr val="005AAB"/>
                </a:solidFill>
                <a:latin typeface="Agency FB" pitchFamily="34" charset="0"/>
                <a:cs typeface="Ali_K_Alwand" pitchFamily="2" charset="-78"/>
              </a:rPr>
              <a:t>5. RC Coupled Transistor Amplifier</a:t>
            </a:r>
            <a:endParaRPr lang="en-US" dirty="0"/>
          </a:p>
        </p:txBody>
      </p:sp>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57" y="1471815"/>
            <a:ext cx="7467011"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9399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ltHorz">
          <a:fgClr>
            <a:schemeClr val="bg1"/>
          </a:fgClr>
          <a:bgClr>
            <a:schemeClr val="bg1"/>
          </a:bgClr>
        </a:pattFill>
        <a:effectLst/>
      </p:bgPr>
    </p:bg>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71500" y="-46502"/>
            <a:ext cx="8001000" cy="1052736"/>
          </a:xfrm>
        </p:spPr>
        <p:txBody>
          <a:bodyPr>
            <a:normAutofit/>
          </a:bodyPr>
          <a:lstStyle/>
          <a:p>
            <a:r>
              <a:rPr lang="en-US" sz="3200" b="1" dirty="0">
                <a:latin typeface="Times New Roman" pitchFamily="18" charset="0"/>
                <a:cs typeface="Times New Roman" pitchFamily="18" charset="0"/>
              </a:rPr>
              <a:t>  </a:t>
            </a:r>
            <a:r>
              <a:rPr lang="en-US" sz="3200" b="1" dirty="0" smtClean="0">
                <a:latin typeface="Times New Roman" pitchFamily="18" charset="0"/>
                <a:cs typeface="Times New Roman" pitchFamily="18" charset="0"/>
              </a:rPr>
              <a:t>            </a:t>
            </a:r>
            <a:r>
              <a:rPr lang="en-US" sz="3200" b="1" dirty="0" smtClean="0">
                <a:solidFill>
                  <a:srgbClr val="005AAB"/>
                </a:solidFill>
                <a:latin typeface="Agency FB" pitchFamily="34" charset="0"/>
                <a:cs typeface="Ali_K_Alwand" pitchFamily="2" charset="-78"/>
              </a:rPr>
              <a:t>5</a:t>
            </a:r>
            <a:r>
              <a:rPr lang="en-US" sz="3200" b="1" dirty="0">
                <a:solidFill>
                  <a:srgbClr val="005AAB"/>
                </a:solidFill>
                <a:latin typeface="Agency FB" pitchFamily="34" charset="0"/>
                <a:cs typeface="Ali_K_Alwand" pitchFamily="2" charset="-78"/>
              </a:rPr>
              <a:t>. RC Coupled Transistor Amplifier</a:t>
            </a:r>
            <a:endParaRPr lang="tr-TR" sz="3200" b="1" dirty="0">
              <a:solidFill>
                <a:schemeClr val="accent1"/>
              </a:solidFill>
              <a:latin typeface="Agency FB" pitchFamily="34" charset="0"/>
              <a:cs typeface="Ali_K_Alwand" pitchFamily="2" charset="-78"/>
            </a:endParaRPr>
          </a:p>
        </p:txBody>
      </p:sp>
      <mc:AlternateContent xmlns:mc="http://schemas.openxmlformats.org/markup-compatibility/2006" xmlns:a14="http://schemas.microsoft.com/office/drawing/2010/main">
        <mc:Choice Requires="a14">
          <p:sp>
            <p:nvSpPr>
              <p:cNvPr id="2" name="İçerik Yer Tutucusu 1"/>
              <p:cNvSpPr>
                <a:spLocks noGrp="1"/>
              </p:cNvSpPr>
              <p:nvPr>
                <p:ph idx="1"/>
              </p:nvPr>
            </p:nvSpPr>
            <p:spPr>
              <a:xfrm>
                <a:off x="251520" y="1268760"/>
                <a:ext cx="8418586" cy="4968551"/>
              </a:xfrm>
            </p:spPr>
            <p:txBody>
              <a:bodyPr>
                <a:normAutofit fontScale="92500"/>
              </a:bodyPr>
              <a:lstStyle/>
              <a:p>
                <a:pPr algn="just">
                  <a:lnSpc>
                    <a:spcPct val="150000"/>
                  </a:lnSpc>
                  <a:buClr>
                    <a:srgbClr val="CC0000"/>
                  </a:buClr>
                  <a:buFont typeface="Wingdings" pitchFamily="2" charset="2"/>
                  <a:buChar char="Ø"/>
                </a:pPr>
                <a:r>
                  <a:rPr lang="en-US" sz="2400" dirty="0" smtClean="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This is the most popular type of coupling because it is cheap and provides excellent audio fidelity over a wide range of frequency</a:t>
                </a:r>
                <a:r>
                  <a:rPr lang="en-US" sz="2400" dirty="0" smtClean="0">
                    <a:solidFill>
                      <a:prstClr val="black"/>
                    </a:solidFill>
                    <a:latin typeface="Times New Roman" pitchFamily="18" charset="0"/>
                    <a:cs typeface="Times New Roman" pitchFamily="18" charset="0"/>
                  </a:rPr>
                  <a:t>.</a:t>
                </a:r>
              </a:p>
              <a:p>
                <a:pPr algn="just">
                  <a:lnSpc>
                    <a:spcPct val="150000"/>
                  </a:lnSpc>
                  <a:buClr>
                    <a:srgbClr val="CC0000"/>
                  </a:buClr>
                  <a:buFont typeface="Wingdings" pitchFamily="2" charset="2"/>
                  <a:buChar char="Ø"/>
                </a:pPr>
                <a:r>
                  <a:rPr lang="en-US" sz="2400" dirty="0" smtClean="0">
                    <a:solidFill>
                      <a:prstClr val="black"/>
                    </a:solidFill>
                    <a:latin typeface="Times New Roman" pitchFamily="18" charset="0"/>
                    <a:cs typeface="Times New Roman" pitchFamily="18" charset="0"/>
                  </a:rPr>
                  <a:t> It </a:t>
                </a:r>
                <a:r>
                  <a:rPr lang="en-US" sz="2400" dirty="0">
                    <a:solidFill>
                      <a:prstClr val="black"/>
                    </a:solidFill>
                    <a:latin typeface="Times New Roman" pitchFamily="18" charset="0"/>
                    <a:cs typeface="Times New Roman" pitchFamily="18" charset="0"/>
                  </a:rPr>
                  <a:t>is usually employed for voltage amplification. Fig</a:t>
                </a:r>
                <a:r>
                  <a:rPr lang="en-US" sz="2400" dirty="0" smtClean="0">
                    <a:solidFill>
                      <a:prstClr val="black"/>
                    </a:solidFill>
                    <a:latin typeface="Times New Roman" pitchFamily="18" charset="0"/>
                    <a:cs typeface="Times New Roman" pitchFamily="18" charset="0"/>
                  </a:rPr>
                  <a:t>. 11.9 </a:t>
                </a:r>
                <a:r>
                  <a:rPr lang="en-US" sz="2400" dirty="0">
                    <a:solidFill>
                      <a:prstClr val="black"/>
                    </a:solidFill>
                    <a:latin typeface="Times New Roman" pitchFamily="18" charset="0"/>
                    <a:cs typeface="Times New Roman" pitchFamily="18" charset="0"/>
                  </a:rPr>
                  <a:t>below shows two stages of an </a:t>
                </a:r>
                <a:r>
                  <a:rPr lang="en-US" sz="2400" i="1" dirty="0">
                    <a:solidFill>
                      <a:srgbClr val="FF0000"/>
                    </a:solidFill>
                    <a:latin typeface="Times New Roman" pitchFamily="18" charset="0"/>
                    <a:cs typeface="Times New Roman" pitchFamily="18" charset="0"/>
                  </a:rPr>
                  <a:t>RC</a:t>
                </a:r>
                <a:r>
                  <a:rPr lang="en-US" sz="2400" dirty="0">
                    <a:solidFill>
                      <a:prstClr val="black"/>
                    </a:solidFill>
                    <a:latin typeface="Times New Roman" pitchFamily="18" charset="0"/>
                    <a:cs typeface="Times New Roman" pitchFamily="18" charset="0"/>
                  </a:rPr>
                  <a:t> coupled amplifier. </a:t>
                </a:r>
                <a:endParaRPr lang="en-US" sz="2400" dirty="0" smtClean="0">
                  <a:solidFill>
                    <a:prstClr val="black"/>
                  </a:solidFill>
                  <a:latin typeface="Times New Roman" pitchFamily="18" charset="0"/>
                  <a:cs typeface="Times New Roman" pitchFamily="18" charset="0"/>
                </a:endParaRPr>
              </a:p>
              <a:p>
                <a:pPr algn="just">
                  <a:lnSpc>
                    <a:spcPct val="150000"/>
                  </a:lnSpc>
                  <a:buClr>
                    <a:srgbClr val="CC0000"/>
                  </a:buClr>
                  <a:buFont typeface="Wingdings" pitchFamily="2" charset="2"/>
                  <a:buChar char="Ø"/>
                </a:pPr>
                <a:r>
                  <a:rPr lang="en-US" sz="2400" dirty="0" smtClean="0">
                    <a:solidFill>
                      <a:prstClr val="black"/>
                    </a:solidFill>
                    <a:latin typeface="Times New Roman" pitchFamily="18" charset="0"/>
                    <a:cs typeface="Times New Roman" pitchFamily="18" charset="0"/>
                  </a:rPr>
                  <a:t> A </a:t>
                </a:r>
                <a:r>
                  <a:rPr lang="en-US" sz="2400" dirty="0">
                    <a:solidFill>
                      <a:prstClr val="black"/>
                    </a:solidFill>
                    <a:latin typeface="Times New Roman" pitchFamily="18" charset="0"/>
                    <a:cs typeface="Times New Roman" pitchFamily="18" charset="0"/>
                  </a:rPr>
                  <a:t>coupling </a:t>
                </a:r>
                <a:r>
                  <a:rPr lang="en-US" sz="2400" dirty="0" smtClean="0">
                    <a:solidFill>
                      <a:prstClr val="black"/>
                    </a:solidFill>
                    <a:latin typeface="Times New Roman" pitchFamily="18" charset="0"/>
                    <a:cs typeface="Times New Roman" pitchFamily="18" charset="0"/>
                  </a:rPr>
                  <a:t>capacitor </a:t>
                </a:r>
                <a14:m>
                  <m:oMath xmlns:m="http://schemas.openxmlformats.org/officeDocument/2006/math">
                    <m:sSub>
                      <m:sSubPr>
                        <m:ctrlPr>
                          <a:rPr lang="en-US" sz="2400" i="1">
                            <a:solidFill>
                              <a:srgbClr val="FF0000"/>
                            </a:solidFill>
                            <a:latin typeface="Cambria Math"/>
                            <a:cs typeface="Times New Roman" pitchFamily="18" charset="0"/>
                          </a:rPr>
                        </m:ctrlPr>
                      </m:sSubPr>
                      <m:e>
                        <m:r>
                          <a:rPr lang="en-US" sz="2400" i="1">
                            <a:solidFill>
                              <a:srgbClr val="FF0000"/>
                            </a:solidFill>
                            <a:latin typeface="Cambria Math"/>
                            <a:cs typeface="Times New Roman" pitchFamily="18" charset="0"/>
                          </a:rPr>
                          <m:t>𝐶</m:t>
                        </m:r>
                      </m:e>
                      <m:sub>
                        <m:r>
                          <a:rPr lang="en-US" sz="2400" i="1">
                            <a:solidFill>
                              <a:srgbClr val="FF0000"/>
                            </a:solidFill>
                            <a:latin typeface="Cambria Math"/>
                            <a:cs typeface="Times New Roman" pitchFamily="18" charset="0"/>
                          </a:rPr>
                          <m:t>𝐶</m:t>
                        </m:r>
                      </m:sub>
                    </m:sSub>
                  </m:oMath>
                </a14:m>
                <a:r>
                  <a:rPr lang="en-US" sz="2400" i="1" dirty="0">
                    <a:solidFill>
                      <a:srgbClr val="FF0000"/>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is used to connect the output of first stage to the base (</a:t>
                </a:r>
                <a:r>
                  <a:rPr lang="en-US" sz="2400" i="1" dirty="0">
                    <a:solidFill>
                      <a:prstClr val="black"/>
                    </a:solidFill>
                    <a:latin typeface="Times New Roman" pitchFamily="18" charset="0"/>
                    <a:cs typeface="Times New Roman" pitchFamily="18" charset="0"/>
                  </a:rPr>
                  <a:t>i.e. input</a:t>
                </a:r>
                <a:r>
                  <a:rPr lang="en-US" sz="2400" dirty="0">
                    <a:solidFill>
                      <a:prstClr val="black"/>
                    </a:solidFill>
                    <a:latin typeface="Times New Roman" pitchFamily="18" charset="0"/>
                    <a:cs typeface="Times New Roman" pitchFamily="18" charset="0"/>
                  </a:rPr>
                  <a:t>) of the second stage and so on. </a:t>
                </a:r>
                <a:endParaRPr lang="en-US" sz="2400" dirty="0" smtClean="0">
                  <a:solidFill>
                    <a:prstClr val="black"/>
                  </a:solidFill>
                  <a:latin typeface="Times New Roman" pitchFamily="18" charset="0"/>
                  <a:cs typeface="Times New Roman" pitchFamily="18" charset="0"/>
                </a:endParaRPr>
              </a:p>
              <a:p>
                <a:pPr algn="just">
                  <a:lnSpc>
                    <a:spcPct val="150000"/>
                  </a:lnSpc>
                  <a:buClr>
                    <a:srgbClr val="CC0000"/>
                  </a:buClr>
                  <a:buFont typeface="Wingdings" pitchFamily="2" charset="2"/>
                  <a:buChar char="Ø"/>
                </a:pPr>
                <a:r>
                  <a:rPr lang="en-US" sz="2400" dirty="0" smtClean="0">
                    <a:solidFill>
                      <a:prstClr val="black"/>
                    </a:solidFill>
                    <a:latin typeface="Times New Roman" pitchFamily="18" charset="0"/>
                    <a:cs typeface="Times New Roman" pitchFamily="18" charset="0"/>
                  </a:rPr>
                  <a:t> As </a:t>
                </a:r>
                <a:r>
                  <a:rPr lang="en-US" sz="2400" dirty="0">
                    <a:solidFill>
                      <a:prstClr val="black"/>
                    </a:solidFill>
                    <a:latin typeface="Times New Roman" pitchFamily="18" charset="0"/>
                    <a:cs typeface="Times New Roman" pitchFamily="18" charset="0"/>
                  </a:rPr>
                  <a:t>the coupling from </a:t>
                </a:r>
                <a:r>
                  <a:rPr lang="en-US" sz="2400" dirty="0" smtClean="0">
                    <a:solidFill>
                      <a:prstClr val="black"/>
                    </a:solidFill>
                    <a:latin typeface="Times New Roman" pitchFamily="18" charset="0"/>
                    <a:cs typeface="Times New Roman" pitchFamily="18" charset="0"/>
                  </a:rPr>
                  <a:t>one stage </a:t>
                </a:r>
                <a:r>
                  <a:rPr lang="en-US" sz="2400" dirty="0">
                    <a:solidFill>
                      <a:prstClr val="black"/>
                    </a:solidFill>
                    <a:latin typeface="Times New Roman" pitchFamily="18" charset="0"/>
                    <a:cs typeface="Times New Roman" pitchFamily="18" charset="0"/>
                  </a:rPr>
                  <a:t>to next is achieved by a coupling capacitor followed by a connection to a shunt resistor, therefore, such amplifiers </a:t>
                </a:r>
                <a:r>
                  <a:rPr lang="en-US" sz="2400" dirty="0" smtClean="0">
                    <a:solidFill>
                      <a:prstClr val="black"/>
                    </a:solidFill>
                    <a:latin typeface="Times New Roman" pitchFamily="18" charset="0"/>
                    <a:cs typeface="Times New Roman" pitchFamily="18" charset="0"/>
                  </a:rPr>
                  <a:t>are called </a:t>
                </a:r>
                <a:r>
                  <a:rPr lang="en-US" sz="2400" i="1" dirty="0">
                    <a:solidFill>
                      <a:srgbClr val="FF0000"/>
                    </a:solidFill>
                    <a:latin typeface="Times New Roman" pitchFamily="18" charset="0"/>
                    <a:cs typeface="Times New Roman" pitchFamily="18" charset="0"/>
                  </a:rPr>
                  <a:t>resistance - capacitance coupled amplifiers</a:t>
                </a:r>
                <a:r>
                  <a:rPr lang="en-US" sz="2400" dirty="0">
                    <a:solidFill>
                      <a:prstClr val="black"/>
                    </a:solidFill>
                    <a:latin typeface="Times New Roman" pitchFamily="18" charset="0"/>
                    <a:cs typeface="Times New Roman" pitchFamily="18" charset="0"/>
                  </a:rPr>
                  <a:t>.</a:t>
                </a:r>
                <a:endParaRPr lang="ar-IQ" sz="2400" dirty="0" smtClean="0">
                  <a:solidFill>
                    <a:prstClr val="black"/>
                  </a:solidFill>
                  <a:latin typeface="Times New Roman" pitchFamily="18" charset="0"/>
                  <a:cs typeface="Times New Roman" pitchFamily="18" charset="0"/>
                </a:endParaRPr>
              </a:p>
            </p:txBody>
          </p:sp>
        </mc:Choice>
        <mc:Fallback xmlns="">
          <p:sp>
            <p:nvSpPr>
              <p:cNvPr id="2" name="İçerik Yer Tutucusu 1"/>
              <p:cNvSpPr>
                <a:spLocks noGrp="1" noRot="1" noChangeAspect="1" noMove="1" noResize="1" noEditPoints="1" noAdjustHandles="1" noChangeArrowheads="1" noChangeShapeType="1" noTextEdit="1"/>
              </p:cNvSpPr>
              <p:nvPr>
                <p:ph idx="1"/>
              </p:nvPr>
            </p:nvSpPr>
            <p:spPr>
              <a:xfrm>
                <a:off x="251520" y="1268760"/>
                <a:ext cx="8418586" cy="4968551"/>
              </a:xfrm>
              <a:blipFill rotWithShape="1">
                <a:blip r:embed="rId3"/>
                <a:stretch>
                  <a:fillRect l="-724" r="-1014" b="-368"/>
                </a:stretch>
              </a:blipFill>
            </p:spPr>
            <p:txBody>
              <a:bodyPr/>
              <a:lstStyle/>
              <a:p>
                <a:r>
                  <a:rPr lang="en-US">
                    <a:noFill/>
                  </a:rPr>
                  <a:t> </a:t>
                </a:r>
              </a:p>
            </p:txBody>
          </p:sp>
        </mc:Fallback>
      </mc:AlternateContent>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2</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251520" y="1052736"/>
            <a:ext cx="4320480"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download (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user\Desktop\image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145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265588" y="66001"/>
            <a:ext cx="8001000" cy="1052736"/>
          </a:xfrm>
        </p:spPr>
        <p:txBody>
          <a:bodyPr>
            <a:normAutofit/>
          </a:bodyPr>
          <a:lstStyle/>
          <a:p>
            <a:r>
              <a:rPr lang="en-US" sz="3200" b="1" dirty="0" smtClean="0">
                <a:solidFill>
                  <a:srgbClr val="005AAB"/>
                </a:solidFill>
                <a:latin typeface="Agency FB" pitchFamily="34" charset="0"/>
                <a:cs typeface="Ali_K_Alwand" pitchFamily="2" charset="-78"/>
              </a:rPr>
              <a:t>                      5</a:t>
            </a:r>
            <a:r>
              <a:rPr lang="en-US" sz="3200" b="1" dirty="0">
                <a:solidFill>
                  <a:srgbClr val="005AAB"/>
                </a:solidFill>
                <a:latin typeface="Agency FB" pitchFamily="34" charset="0"/>
                <a:cs typeface="Ali_K_Alwand" pitchFamily="2" charset="-78"/>
              </a:rPr>
              <a:t>. RC Coupled Transistor Amplifier</a:t>
            </a:r>
            <a:endParaRPr lang="tr-TR" sz="3200" b="1" dirty="0">
              <a:solidFill>
                <a:srgbClr val="C00000"/>
              </a:solidFill>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3</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404568" y="1006113"/>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518" y="1484784"/>
            <a:ext cx="7840699"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9733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r>
              <a:rPr lang="en-US" sz="3200" b="1" dirty="0">
                <a:latin typeface="Times New Roman" pitchFamily="18" charset="0"/>
                <a:cs typeface="Times New Roman" pitchFamily="18" charset="0"/>
              </a:rPr>
              <a:t>        </a:t>
            </a:r>
            <a:r>
              <a:rPr lang="en-US" sz="3200" b="1" dirty="0" smtClean="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5. RC Coupled Transistor Amplifier</a:t>
            </a:r>
            <a:endParaRPr lang="tr-TR" sz="3600" b="1" dirty="0">
              <a:solidFill>
                <a:srgbClr val="C00000"/>
              </a:solidFill>
            </a:endParaRPr>
          </a:p>
        </p:txBody>
      </p:sp>
      <mc:AlternateContent xmlns:mc="http://schemas.openxmlformats.org/markup-compatibility/2006" xmlns:a14="http://schemas.microsoft.com/office/drawing/2010/main">
        <mc:Choice Requires="a14">
          <p:sp>
            <p:nvSpPr>
              <p:cNvPr id="2" name="İçerik Yer Tutucusu 1"/>
              <p:cNvSpPr>
                <a:spLocks noGrp="1"/>
              </p:cNvSpPr>
              <p:nvPr>
                <p:ph idx="1"/>
              </p:nvPr>
            </p:nvSpPr>
            <p:spPr>
              <a:xfrm>
                <a:off x="251520" y="1268760"/>
                <a:ext cx="8418586" cy="4968551"/>
              </a:xfrm>
            </p:spPr>
            <p:txBody>
              <a:bodyPr>
                <a:noAutofit/>
              </a:bodyPr>
              <a:lstStyle/>
              <a:p>
                <a:pPr marL="342900" indent="-342900" algn="just">
                  <a:lnSpc>
                    <a:spcPct val="150000"/>
                  </a:lnSpc>
                  <a:buFont typeface="Wingdings" pitchFamily="2" charset="2"/>
                  <a:buChar char="Ø"/>
                </a:pPr>
                <a:r>
                  <a:rPr lang="en-US" sz="2400" i="1" dirty="0" smtClean="0">
                    <a:solidFill>
                      <a:srgbClr val="FF0000"/>
                    </a:solidFill>
                    <a:latin typeface="Times New Roman"/>
                  </a:rPr>
                  <a:t> </a:t>
                </a:r>
                <a:r>
                  <a:rPr lang="en-US" sz="2400" dirty="0">
                    <a:solidFill>
                      <a:prstClr val="black"/>
                    </a:solidFill>
                    <a:latin typeface="Times New Roman" pitchFamily="18" charset="0"/>
                    <a:cs typeface="Times New Roman" pitchFamily="18" charset="0"/>
                  </a:rPr>
                  <a:t>The resistances </a:t>
                </a:r>
                <a14:m>
                  <m:oMath xmlns:m="http://schemas.openxmlformats.org/officeDocument/2006/math">
                    <m:sSub>
                      <m:sSubPr>
                        <m:ctrlPr>
                          <a:rPr lang="en-US" sz="2400" i="1">
                            <a:solidFill>
                              <a:srgbClr val="FF0000"/>
                            </a:solidFill>
                            <a:latin typeface="Cambria Math"/>
                            <a:cs typeface="Times New Roman" pitchFamily="18" charset="0"/>
                          </a:rPr>
                        </m:ctrlPr>
                      </m:sSubPr>
                      <m:e>
                        <m:r>
                          <a:rPr lang="en-US" sz="2400" b="0" i="1" smtClean="0">
                            <a:solidFill>
                              <a:srgbClr val="FF0000"/>
                            </a:solidFill>
                            <a:latin typeface="Cambria Math"/>
                            <a:cs typeface="Times New Roman" pitchFamily="18" charset="0"/>
                          </a:rPr>
                          <m:t>𝑅</m:t>
                        </m:r>
                      </m:e>
                      <m:sub>
                        <m:r>
                          <a:rPr lang="en-US" sz="2400" b="0" i="1" smtClean="0">
                            <a:solidFill>
                              <a:srgbClr val="FF0000"/>
                            </a:solidFill>
                            <a:latin typeface="Cambria Math"/>
                            <a:cs typeface="Times New Roman" pitchFamily="18" charset="0"/>
                          </a:rPr>
                          <m:t>1</m:t>
                        </m:r>
                      </m:sub>
                    </m:sSub>
                  </m:oMath>
                </a14:m>
                <a:r>
                  <a:rPr lang="en-US" sz="2400" i="1" dirty="0">
                    <a:solidFill>
                      <a:srgbClr val="FF0000"/>
                    </a:solidFill>
                    <a:latin typeface="Times New Roman" pitchFamily="18" charset="0"/>
                    <a:cs typeface="Times New Roman" pitchFamily="18" charset="0"/>
                  </a:rPr>
                  <a:t> </a:t>
                </a:r>
                <a:r>
                  <a:rPr lang="en-US" sz="2400" dirty="0" smtClean="0">
                    <a:solidFill>
                      <a:prstClr val="black"/>
                    </a:solidFill>
                    <a:latin typeface="Times New Roman" pitchFamily="18" charset="0"/>
                    <a:cs typeface="Times New Roman" pitchFamily="18" charset="0"/>
                  </a:rPr>
                  <a:t>, </a:t>
                </a:r>
                <a14:m>
                  <m:oMath xmlns:m="http://schemas.openxmlformats.org/officeDocument/2006/math">
                    <m:sSub>
                      <m:sSubPr>
                        <m:ctrlPr>
                          <a:rPr lang="en-US" sz="2400" i="1">
                            <a:solidFill>
                              <a:srgbClr val="FF0000"/>
                            </a:solidFill>
                            <a:latin typeface="Cambria Math"/>
                            <a:cs typeface="Times New Roman" pitchFamily="18" charset="0"/>
                          </a:rPr>
                        </m:ctrlPr>
                      </m:sSubPr>
                      <m:e>
                        <m:r>
                          <a:rPr lang="en-US" sz="2400" b="0" i="1" smtClean="0">
                            <a:solidFill>
                              <a:srgbClr val="FF0000"/>
                            </a:solidFill>
                            <a:latin typeface="Cambria Math"/>
                            <a:cs typeface="Times New Roman" pitchFamily="18" charset="0"/>
                          </a:rPr>
                          <m:t>𝑅</m:t>
                        </m:r>
                      </m:e>
                      <m:sub>
                        <m:r>
                          <a:rPr lang="en-US" sz="2400" b="0" i="1" smtClean="0">
                            <a:solidFill>
                              <a:srgbClr val="FF0000"/>
                            </a:solidFill>
                            <a:latin typeface="Cambria Math"/>
                            <a:cs typeface="Times New Roman" pitchFamily="18" charset="0"/>
                          </a:rPr>
                          <m:t>2</m:t>
                        </m:r>
                      </m:sub>
                    </m:sSub>
                  </m:oMath>
                </a14:m>
                <a:r>
                  <a:rPr lang="en-US" sz="2400" i="1" dirty="0">
                    <a:solidFill>
                      <a:srgbClr val="FF0000"/>
                    </a:solidFill>
                    <a:latin typeface="Times New Roman" pitchFamily="18" charset="0"/>
                    <a:cs typeface="Times New Roman" pitchFamily="18" charset="0"/>
                  </a:rPr>
                  <a:t> </a:t>
                </a:r>
                <a:r>
                  <a:rPr lang="en-US" sz="2400" dirty="0" smtClean="0">
                    <a:solidFill>
                      <a:prstClr val="black"/>
                    </a:solidFill>
                    <a:latin typeface="Times New Roman" pitchFamily="18" charset="0"/>
                    <a:cs typeface="Times New Roman" pitchFamily="18" charset="0"/>
                  </a:rPr>
                  <a:t>and </a:t>
                </a:r>
                <a14:m>
                  <m:oMath xmlns:m="http://schemas.openxmlformats.org/officeDocument/2006/math">
                    <m:sSub>
                      <m:sSubPr>
                        <m:ctrlPr>
                          <a:rPr lang="en-US" sz="2400" i="1">
                            <a:solidFill>
                              <a:srgbClr val="FF0000"/>
                            </a:solidFill>
                            <a:latin typeface="Cambria Math"/>
                            <a:cs typeface="Times New Roman" pitchFamily="18" charset="0"/>
                          </a:rPr>
                        </m:ctrlPr>
                      </m:sSubPr>
                      <m:e>
                        <m:r>
                          <a:rPr lang="en-US" sz="2400" b="0" i="1" smtClean="0">
                            <a:solidFill>
                              <a:srgbClr val="FF0000"/>
                            </a:solidFill>
                            <a:latin typeface="Cambria Math"/>
                            <a:cs typeface="Times New Roman" pitchFamily="18" charset="0"/>
                          </a:rPr>
                          <m:t>𝑅</m:t>
                        </m:r>
                      </m:e>
                      <m:sub>
                        <m:r>
                          <a:rPr lang="en-US" sz="2400" b="0" i="1" smtClean="0">
                            <a:solidFill>
                              <a:srgbClr val="FF0000"/>
                            </a:solidFill>
                            <a:latin typeface="Cambria Math"/>
                            <a:cs typeface="Times New Roman" pitchFamily="18" charset="0"/>
                          </a:rPr>
                          <m:t>𝐸</m:t>
                        </m:r>
                      </m:sub>
                    </m:sSub>
                  </m:oMath>
                </a14:m>
                <a:r>
                  <a:rPr lang="en-US" sz="2400" dirty="0" smtClean="0">
                    <a:solidFill>
                      <a:prstClr val="black"/>
                    </a:solidFill>
                    <a:latin typeface="Times New Roman" pitchFamily="18" charset="0"/>
                    <a:cs typeface="Times New Roman" pitchFamily="18" charset="0"/>
                  </a:rPr>
                  <a:t> form </a:t>
                </a:r>
                <a:r>
                  <a:rPr lang="en-US" sz="2400" dirty="0">
                    <a:solidFill>
                      <a:prstClr val="black"/>
                    </a:solidFill>
                    <a:latin typeface="Times New Roman" pitchFamily="18" charset="0"/>
                    <a:cs typeface="Times New Roman" pitchFamily="18" charset="0"/>
                  </a:rPr>
                  <a:t>the biasing and </a:t>
                </a:r>
                <a:r>
                  <a:rPr lang="en-US" sz="2400" dirty="0" smtClean="0">
                    <a:solidFill>
                      <a:prstClr val="black"/>
                    </a:solidFill>
                    <a:latin typeface="Times New Roman" pitchFamily="18" charset="0"/>
                    <a:cs typeface="Times New Roman" pitchFamily="18" charset="0"/>
                  </a:rPr>
                  <a:t>stabilization </a:t>
                </a:r>
                <a:r>
                  <a:rPr lang="en-US" sz="2400" dirty="0">
                    <a:solidFill>
                      <a:prstClr val="black"/>
                    </a:solidFill>
                    <a:latin typeface="Times New Roman" pitchFamily="18" charset="0"/>
                    <a:cs typeface="Times New Roman" pitchFamily="18" charset="0"/>
                  </a:rPr>
                  <a:t>network</a:t>
                </a:r>
                <a:r>
                  <a:rPr lang="en-US" sz="2400" dirty="0" smtClean="0">
                    <a:solidFill>
                      <a:prstClr val="black"/>
                    </a:solidFill>
                    <a:latin typeface="Times New Roman" pitchFamily="18" charset="0"/>
                    <a:cs typeface="Times New Roman" pitchFamily="18" charset="0"/>
                  </a:rPr>
                  <a:t>.</a:t>
                </a:r>
              </a:p>
              <a:p>
                <a:pPr marL="342900" indent="-342900" algn="just">
                  <a:lnSpc>
                    <a:spcPct val="150000"/>
                  </a:lnSpc>
                  <a:buClr>
                    <a:srgbClr val="C00000"/>
                  </a:buClr>
                  <a:buFont typeface="Wingdings" pitchFamily="2" charset="2"/>
                  <a:buChar char="Ø"/>
                </a:pPr>
                <a:r>
                  <a:rPr lang="en-US" sz="2400" dirty="0" smtClean="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The emitter bypass capacitor offers low reactance path to the signal</a:t>
                </a:r>
                <a:r>
                  <a:rPr lang="en-US" sz="2400" dirty="0" smtClean="0">
                    <a:solidFill>
                      <a:prstClr val="black"/>
                    </a:solidFill>
                    <a:latin typeface="Times New Roman" pitchFamily="18" charset="0"/>
                    <a:cs typeface="Times New Roman" pitchFamily="18" charset="0"/>
                  </a:rPr>
                  <a:t>.</a:t>
                </a:r>
              </a:p>
              <a:p>
                <a:pPr marL="342900" indent="-342900" algn="just">
                  <a:lnSpc>
                    <a:spcPct val="150000"/>
                  </a:lnSpc>
                  <a:buClr>
                    <a:srgbClr val="C00000"/>
                  </a:buClr>
                  <a:buFont typeface="Wingdings" pitchFamily="2" charset="2"/>
                  <a:buChar char="Ø"/>
                </a:pPr>
                <a:r>
                  <a:rPr lang="en-US" sz="2400" dirty="0" smtClean="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Without it, the voltage gain of each stage would be lost</a:t>
                </a:r>
                <a:r>
                  <a:rPr lang="en-US" sz="2400" dirty="0" smtClean="0">
                    <a:solidFill>
                      <a:prstClr val="black"/>
                    </a:solidFill>
                    <a:latin typeface="Times New Roman" pitchFamily="18" charset="0"/>
                    <a:cs typeface="Times New Roman" pitchFamily="18" charset="0"/>
                  </a:rPr>
                  <a:t>.</a:t>
                </a:r>
              </a:p>
              <a:p>
                <a:pPr marL="342900" indent="-342900" algn="just">
                  <a:lnSpc>
                    <a:spcPct val="150000"/>
                  </a:lnSpc>
                  <a:buClr>
                    <a:srgbClr val="C00000"/>
                  </a:buClr>
                  <a:buFont typeface="Wingdings" pitchFamily="2" charset="2"/>
                  <a:buChar char="Ø"/>
                </a:pPr>
                <a:r>
                  <a:rPr lang="en-US" sz="2400" dirty="0" smtClean="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The coupling capacitor </a:t>
                </a:r>
                <a14:m>
                  <m:oMath xmlns:m="http://schemas.openxmlformats.org/officeDocument/2006/math">
                    <m:sSub>
                      <m:sSubPr>
                        <m:ctrlPr>
                          <a:rPr lang="en-US" sz="2400" i="1">
                            <a:solidFill>
                              <a:srgbClr val="FF0000"/>
                            </a:solidFill>
                            <a:latin typeface="Cambria Math"/>
                            <a:cs typeface="Times New Roman" pitchFamily="18" charset="0"/>
                          </a:rPr>
                        </m:ctrlPr>
                      </m:sSubPr>
                      <m:e>
                        <m:r>
                          <a:rPr lang="en-US" sz="2400" i="1">
                            <a:solidFill>
                              <a:srgbClr val="FF0000"/>
                            </a:solidFill>
                            <a:latin typeface="Cambria Math"/>
                            <a:cs typeface="Times New Roman" pitchFamily="18" charset="0"/>
                          </a:rPr>
                          <m:t>𝐶</m:t>
                        </m:r>
                      </m:e>
                      <m:sub>
                        <m:r>
                          <a:rPr lang="en-US" sz="2400" i="1">
                            <a:solidFill>
                              <a:srgbClr val="FF0000"/>
                            </a:solidFill>
                            <a:latin typeface="Cambria Math"/>
                            <a:cs typeface="Times New Roman" pitchFamily="18" charset="0"/>
                          </a:rPr>
                          <m:t>𝐶</m:t>
                        </m:r>
                      </m:sub>
                    </m:sSub>
                  </m:oMath>
                </a14:m>
                <a:r>
                  <a:rPr lang="en-US" sz="2400" i="1" dirty="0">
                    <a:solidFill>
                      <a:srgbClr val="FF0000"/>
                    </a:solidFill>
                    <a:latin typeface="Times New Roman" pitchFamily="18" charset="0"/>
                    <a:cs typeface="Times New Roman" pitchFamily="18" charset="0"/>
                  </a:rPr>
                  <a:t> </a:t>
                </a:r>
                <a:r>
                  <a:rPr lang="en-US" sz="2400" dirty="0" smtClean="0">
                    <a:solidFill>
                      <a:prstClr val="black"/>
                    </a:solidFill>
                    <a:latin typeface="Times New Roman" pitchFamily="18" charset="0"/>
                    <a:cs typeface="Times New Roman" pitchFamily="18" charset="0"/>
                  </a:rPr>
                  <a:t>transmits </a:t>
                </a:r>
                <a:r>
                  <a:rPr lang="en-US" sz="2400" dirty="0" err="1">
                    <a:solidFill>
                      <a:prstClr val="black"/>
                    </a:solidFill>
                    <a:latin typeface="Times New Roman" pitchFamily="18" charset="0"/>
                    <a:cs typeface="Times New Roman" pitchFamily="18" charset="0"/>
                  </a:rPr>
                  <a:t>a.c</a:t>
                </a:r>
                <a:r>
                  <a:rPr lang="en-US" sz="2400" dirty="0">
                    <a:solidFill>
                      <a:prstClr val="black"/>
                    </a:solidFill>
                    <a:latin typeface="Times New Roman" pitchFamily="18" charset="0"/>
                    <a:cs typeface="Times New Roman" pitchFamily="18" charset="0"/>
                  </a:rPr>
                  <a:t>. signal but blocks </a:t>
                </a:r>
                <a:r>
                  <a:rPr lang="en-US" sz="2400" dirty="0" err="1">
                    <a:solidFill>
                      <a:prstClr val="black"/>
                    </a:solidFill>
                    <a:latin typeface="Times New Roman" pitchFamily="18" charset="0"/>
                    <a:cs typeface="Times New Roman" pitchFamily="18" charset="0"/>
                  </a:rPr>
                  <a:t>d.c.</a:t>
                </a:r>
                <a:r>
                  <a:rPr lang="en-US" sz="2400" dirty="0">
                    <a:solidFill>
                      <a:prstClr val="black"/>
                    </a:solidFill>
                    <a:latin typeface="Times New Roman" pitchFamily="18" charset="0"/>
                    <a:cs typeface="Times New Roman" pitchFamily="18" charset="0"/>
                  </a:rPr>
                  <a:t> This prevents </a:t>
                </a:r>
                <a:r>
                  <a:rPr lang="en-US" sz="2400" dirty="0" err="1">
                    <a:solidFill>
                      <a:prstClr val="black"/>
                    </a:solidFill>
                    <a:latin typeface="Times New Roman" pitchFamily="18" charset="0"/>
                    <a:cs typeface="Times New Roman" pitchFamily="18" charset="0"/>
                  </a:rPr>
                  <a:t>d.c.</a:t>
                </a:r>
                <a:r>
                  <a:rPr lang="en-US" sz="2400" dirty="0">
                    <a:solidFill>
                      <a:prstClr val="black"/>
                    </a:solidFill>
                    <a:latin typeface="Times New Roman" pitchFamily="18" charset="0"/>
                    <a:cs typeface="Times New Roman" pitchFamily="18" charset="0"/>
                  </a:rPr>
                  <a:t> interference between various stages and the shifting of operating point.</a:t>
                </a:r>
              </a:p>
            </p:txBody>
          </p:sp>
        </mc:Choice>
        <mc:Fallback xmlns="">
          <p:sp>
            <p:nvSpPr>
              <p:cNvPr id="2" name="İçerik Yer Tutucusu 1"/>
              <p:cNvSpPr>
                <a:spLocks noGrp="1" noRot="1" noChangeAspect="1" noMove="1" noResize="1" noEditPoints="1" noAdjustHandles="1" noChangeArrowheads="1" noChangeShapeType="1" noTextEdit="1"/>
              </p:cNvSpPr>
              <p:nvPr>
                <p:ph idx="1"/>
              </p:nvPr>
            </p:nvSpPr>
            <p:spPr>
              <a:xfrm>
                <a:off x="251520" y="1268760"/>
                <a:ext cx="8418586" cy="4968551"/>
              </a:xfrm>
              <a:blipFill rotWithShape="1">
                <a:blip r:embed="rId3"/>
                <a:stretch>
                  <a:fillRect l="-941" r="-1159"/>
                </a:stretch>
              </a:blipFill>
            </p:spPr>
            <p:txBody>
              <a:bodyPr/>
              <a:lstStyle/>
              <a:p>
                <a:r>
                  <a:rPr lang="en-US">
                    <a:noFill/>
                  </a:rPr>
                  <a:t> </a:t>
                </a:r>
              </a:p>
            </p:txBody>
          </p:sp>
        </mc:Fallback>
      </mc:AlternateContent>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4</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2" descr="C:\Users\user\Desktop\download (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user\Desktop\image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7557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lstStyle/>
          <a:p>
            <a:pPr algn="ctr"/>
            <a:r>
              <a:rPr lang="en-US" sz="3200" b="1" dirty="0" smtClean="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5. RC Coupled Transistor Amplifier</a:t>
            </a:r>
            <a:endParaRPr lang="tr-TR" sz="3600" b="1" dirty="0">
              <a:solidFill>
                <a:srgbClr val="C00000"/>
              </a:solidFill>
            </a:endParaRPr>
          </a:p>
        </p:txBody>
      </p:sp>
      <mc:AlternateContent xmlns:mc="http://schemas.openxmlformats.org/markup-compatibility/2006">
        <mc:Choice xmlns:a14="http://schemas.microsoft.com/office/drawing/2010/main" Requires="a14">
          <p:sp>
            <p:nvSpPr>
              <p:cNvPr id="2" name="İçerik Yer Tutucusu 1"/>
              <p:cNvSpPr>
                <a:spLocks noGrp="1"/>
              </p:cNvSpPr>
              <p:nvPr>
                <p:ph idx="1"/>
              </p:nvPr>
            </p:nvSpPr>
            <p:spPr>
              <a:xfrm>
                <a:off x="251520" y="1196752"/>
                <a:ext cx="8418586" cy="4968551"/>
              </a:xfrm>
            </p:spPr>
            <p:txBody>
              <a:bodyPr>
                <a:noAutofit/>
              </a:bodyPr>
              <a:lstStyle/>
              <a:p>
                <a:pPr algn="just">
                  <a:lnSpc>
                    <a:spcPct val="150000"/>
                  </a:lnSpc>
                  <a:buClr>
                    <a:srgbClr val="C00000"/>
                  </a:buClr>
                  <a:buFont typeface="Wingdings" panose="05000000000000000000" pitchFamily="2" charset="2"/>
                  <a:buChar char="Ø"/>
                </a:pPr>
                <a:r>
                  <a:rPr lang="en-US" sz="2000" dirty="0" smtClean="0">
                    <a:solidFill>
                      <a:prstClr val="black"/>
                    </a:solidFill>
                    <a:latin typeface="Times New Roman" pitchFamily="18" charset="0"/>
                    <a:cs typeface="Times New Roman" pitchFamily="18" charset="0"/>
                  </a:rPr>
                  <a:t> </a:t>
                </a:r>
                <a:r>
                  <a:rPr lang="en-US" sz="2400" b="1" dirty="0">
                    <a:solidFill>
                      <a:srgbClr val="C00000"/>
                    </a:solidFill>
                    <a:latin typeface="Times New Roman" pitchFamily="18" charset="0"/>
                    <a:cs typeface="Times New Roman" pitchFamily="18" charset="0"/>
                  </a:rPr>
                  <a:t>Operation</a:t>
                </a:r>
                <a:r>
                  <a:rPr lang="en-US" sz="2400" dirty="0">
                    <a:solidFill>
                      <a:srgbClr val="C00000"/>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When </a:t>
                </a:r>
                <a:r>
                  <a:rPr lang="en-US" sz="2400" dirty="0" err="1">
                    <a:solidFill>
                      <a:prstClr val="black"/>
                    </a:solidFill>
                    <a:latin typeface="Times New Roman" pitchFamily="18" charset="0"/>
                    <a:cs typeface="Times New Roman" pitchFamily="18" charset="0"/>
                  </a:rPr>
                  <a:t>a.c</a:t>
                </a:r>
                <a:r>
                  <a:rPr lang="en-US" sz="2400" dirty="0">
                    <a:solidFill>
                      <a:prstClr val="black"/>
                    </a:solidFill>
                    <a:latin typeface="Times New Roman" pitchFamily="18" charset="0"/>
                    <a:cs typeface="Times New Roman" pitchFamily="18" charset="0"/>
                  </a:rPr>
                  <a:t>. signal is applied to the base of the first transistor, it appears in the amplified form across its collector </a:t>
                </a:r>
                <a:r>
                  <a:rPr lang="en-US" sz="2400" dirty="0" smtClean="0">
                    <a:solidFill>
                      <a:prstClr val="black"/>
                    </a:solidFill>
                    <a:latin typeface="Times New Roman" pitchFamily="18" charset="0"/>
                    <a:cs typeface="Times New Roman" pitchFamily="18" charset="0"/>
                  </a:rPr>
                  <a:t>load </a:t>
                </a:r>
                <a:r>
                  <a:rPr lang="en-US" sz="2400" dirty="0" smtClean="0">
                    <a:solidFill>
                      <a:srgbClr val="FF0000"/>
                    </a:solidFill>
                    <a:cs typeface="Times New Roman" pitchFamily="18" charset="0"/>
                  </a:rPr>
                  <a:t> </a:t>
                </a:r>
                <a14:m>
                  <m:oMath xmlns:m="http://schemas.openxmlformats.org/officeDocument/2006/math">
                    <m:sSub>
                      <m:sSubPr>
                        <m:ctrlPr>
                          <a:rPr lang="en-US" sz="2400">
                            <a:solidFill>
                              <a:prstClr val="black"/>
                            </a:solidFill>
                            <a:latin typeface="Times New Roman" pitchFamily="18" charset="0"/>
                            <a:cs typeface="Times New Roman" pitchFamily="18" charset="0"/>
                          </a:rPr>
                        </m:ctrlPr>
                      </m:sSubPr>
                      <m:e>
                        <m:r>
                          <m:rPr>
                            <m:sty m:val="p"/>
                          </m:rPr>
                          <a:rPr lang="en-US" sz="2400" i="0">
                            <a:solidFill>
                              <a:prstClr val="black"/>
                            </a:solidFill>
                            <a:latin typeface="Times New Roman" pitchFamily="18" charset="0"/>
                            <a:cs typeface="Times New Roman" pitchFamily="18" charset="0"/>
                          </a:rPr>
                          <m:t>R</m:t>
                        </m:r>
                      </m:e>
                      <m:sub>
                        <m:r>
                          <m:rPr>
                            <m:sty m:val="p"/>
                          </m:rPr>
                          <a:rPr lang="en-US" sz="2400" i="0">
                            <a:solidFill>
                              <a:prstClr val="black"/>
                            </a:solidFill>
                            <a:latin typeface="Times New Roman" pitchFamily="18" charset="0"/>
                            <a:cs typeface="Times New Roman" pitchFamily="18" charset="0"/>
                          </a:rPr>
                          <m:t>C</m:t>
                        </m:r>
                      </m:sub>
                    </m:sSub>
                  </m:oMath>
                </a14:m>
                <a:r>
                  <a:rPr lang="en-US" sz="2400" dirty="0">
                    <a:solidFill>
                      <a:prstClr val="black"/>
                    </a:solidFill>
                    <a:latin typeface="Times New Roman" pitchFamily="18" charset="0"/>
                    <a:cs typeface="Times New Roman" pitchFamily="18" charset="0"/>
                  </a:rPr>
                  <a:t>.</a:t>
                </a:r>
              </a:p>
              <a:p>
                <a:pPr algn="just">
                  <a:lnSpc>
                    <a:spcPct val="150000"/>
                  </a:lnSpc>
                  <a:buClr>
                    <a:srgbClr val="C00000"/>
                  </a:buClr>
                  <a:buFont typeface="Wingdings" panose="05000000000000000000" pitchFamily="2" charset="2"/>
                  <a:buChar char="Ø"/>
                </a:pPr>
                <a:r>
                  <a:rPr lang="en-US" sz="2400" dirty="0" smtClean="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The amplified signal developed across </a:t>
                </a:r>
                <a14:m>
                  <m:oMath xmlns:m="http://schemas.openxmlformats.org/officeDocument/2006/math">
                    <m:sSub>
                      <m:sSubPr>
                        <m:ctrlPr>
                          <a:rPr lang="en-US" sz="2400" i="1">
                            <a:solidFill>
                              <a:srgbClr val="FF0000"/>
                            </a:solidFill>
                            <a:latin typeface="Cambria Math"/>
                            <a:cs typeface="Times New Roman" pitchFamily="18" charset="0"/>
                          </a:rPr>
                        </m:ctrlPr>
                      </m:sSubPr>
                      <m:e>
                        <m:r>
                          <a:rPr lang="en-US" sz="2400" i="1">
                            <a:solidFill>
                              <a:srgbClr val="FF0000"/>
                            </a:solidFill>
                            <a:latin typeface="Cambria Math"/>
                            <a:cs typeface="Times New Roman" pitchFamily="18" charset="0"/>
                          </a:rPr>
                          <m:t>𝑅</m:t>
                        </m:r>
                      </m:e>
                      <m:sub>
                        <m:r>
                          <a:rPr lang="en-US" sz="2400" b="0" i="1" smtClean="0">
                            <a:solidFill>
                              <a:srgbClr val="FF0000"/>
                            </a:solidFill>
                            <a:latin typeface="Cambria Math"/>
                            <a:cs typeface="Times New Roman" pitchFamily="18" charset="0"/>
                          </a:rPr>
                          <m:t>𝐶</m:t>
                        </m:r>
                      </m:sub>
                    </m:sSub>
                    <m:r>
                      <a:rPr lang="en-US" sz="2400" i="1">
                        <a:solidFill>
                          <a:srgbClr val="FF0000"/>
                        </a:solidFill>
                        <a:latin typeface="Cambria Math"/>
                        <a:cs typeface="Times New Roman" pitchFamily="18" charset="0"/>
                      </a:rPr>
                      <m:t> </m:t>
                    </m:r>
                  </m:oMath>
                </a14:m>
                <a:r>
                  <a:rPr lang="en-US" sz="2400" dirty="0" smtClean="0">
                    <a:solidFill>
                      <a:prstClr val="black"/>
                    </a:solidFill>
                    <a:latin typeface="Times New Roman" pitchFamily="18" charset="0"/>
                    <a:cs typeface="Times New Roman" pitchFamily="18" charset="0"/>
                  </a:rPr>
                  <a:t>is </a:t>
                </a:r>
                <a:r>
                  <a:rPr lang="en-US" sz="2400" dirty="0">
                    <a:solidFill>
                      <a:prstClr val="black"/>
                    </a:solidFill>
                    <a:latin typeface="Times New Roman" pitchFamily="18" charset="0"/>
                    <a:cs typeface="Times New Roman" pitchFamily="18" charset="0"/>
                  </a:rPr>
                  <a:t>given to base of next stage through coupling capacitor </a:t>
                </a:r>
                <a14:m>
                  <m:oMath xmlns:m="http://schemas.openxmlformats.org/officeDocument/2006/math">
                    <m:sSub>
                      <m:sSubPr>
                        <m:ctrlPr>
                          <a:rPr lang="en-US" sz="2400" i="1" smtClean="0">
                            <a:solidFill>
                              <a:srgbClr val="FF0000"/>
                            </a:solidFill>
                            <a:latin typeface="Cambria Math"/>
                            <a:cs typeface="Times New Roman" pitchFamily="18" charset="0"/>
                          </a:rPr>
                        </m:ctrlPr>
                      </m:sSubPr>
                      <m:e>
                        <m:r>
                          <a:rPr lang="en-US" sz="2400" b="0" i="1" smtClean="0">
                            <a:solidFill>
                              <a:srgbClr val="FF0000"/>
                            </a:solidFill>
                            <a:latin typeface="Cambria Math"/>
                            <a:cs typeface="Times New Roman" pitchFamily="18" charset="0"/>
                          </a:rPr>
                          <m:t>𝐶</m:t>
                        </m:r>
                      </m:e>
                      <m:sub>
                        <m:r>
                          <a:rPr lang="en-US" sz="2400" b="0" i="1" smtClean="0">
                            <a:solidFill>
                              <a:srgbClr val="FF0000"/>
                            </a:solidFill>
                            <a:latin typeface="Cambria Math"/>
                            <a:cs typeface="Times New Roman" pitchFamily="18" charset="0"/>
                          </a:rPr>
                          <m:t>𝐶</m:t>
                        </m:r>
                      </m:sub>
                    </m:sSub>
                    <m:r>
                      <a:rPr lang="en-US" sz="2400" b="0" i="1" smtClean="0">
                        <a:solidFill>
                          <a:srgbClr val="FF0000"/>
                        </a:solidFill>
                        <a:latin typeface="Cambria Math"/>
                        <a:cs typeface="Times New Roman" pitchFamily="18" charset="0"/>
                      </a:rPr>
                      <m:t>.</m:t>
                    </m:r>
                  </m:oMath>
                </a14:m>
                <a:endParaRPr lang="en-US" sz="2400" dirty="0" smtClean="0">
                  <a:solidFill>
                    <a:prstClr val="black"/>
                  </a:solidFill>
                  <a:latin typeface="Times New Roman" pitchFamily="18" charset="0"/>
                  <a:cs typeface="Times New Roman" pitchFamily="18" charset="0"/>
                </a:endParaRPr>
              </a:p>
              <a:p>
                <a:pPr algn="just">
                  <a:lnSpc>
                    <a:spcPct val="150000"/>
                  </a:lnSpc>
                  <a:buClr>
                    <a:srgbClr val="C00000"/>
                  </a:buClr>
                  <a:buFont typeface="Wingdings" panose="05000000000000000000" pitchFamily="2" charset="2"/>
                  <a:buChar char="Ø"/>
                </a:pPr>
                <a:r>
                  <a:rPr lang="en-US" sz="2400" dirty="0" smtClean="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The second </a:t>
                </a:r>
                <a:r>
                  <a:rPr lang="en-US" sz="2400" dirty="0" smtClean="0">
                    <a:solidFill>
                      <a:prstClr val="black"/>
                    </a:solidFill>
                    <a:latin typeface="Times New Roman" pitchFamily="18" charset="0"/>
                    <a:cs typeface="Times New Roman" pitchFamily="18" charset="0"/>
                  </a:rPr>
                  <a:t>stage does </a:t>
                </a:r>
                <a:r>
                  <a:rPr lang="en-US" sz="2400" dirty="0">
                    <a:solidFill>
                      <a:prstClr val="black"/>
                    </a:solidFill>
                    <a:latin typeface="Times New Roman" pitchFamily="18" charset="0"/>
                    <a:cs typeface="Times New Roman" pitchFamily="18" charset="0"/>
                  </a:rPr>
                  <a:t>further amplification of the signal</a:t>
                </a:r>
                <a:r>
                  <a:rPr lang="en-US" sz="2400" dirty="0" smtClean="0">
                    <a:solidFill>
                      <a:prstClr val="black"/>
                    </a:solidFill>
                    <a:latin typeface="Times New Roman" pitchFamily="18" charset="0"/>
                    <a:cs typeface="Times New Roman" pitchFamily="18" charset="0"/>
                  </a:rPr>
                  <a:t>.</a:t>
                </a:r>
              </a:p>
              <a:p>
                <a:pPr algn="just">
                  <a:lnSpc>
                    <a:spcPct val="150000"/>
                  </a:lnSpc>
                  <a:buClr>
                    <a:srgbClr val="C00000"/>
                  </a:buClr>
                  <a:buFont typeface="Wingdings" panose="05000000000000000000" pitchFamily="2" charset="2"/>
                  <a:buChar char="Ø"/>
                </a:pPr>
                <a:r>
                  <a:rPr lang="en-US" sz="2400" dirty="0" smtClean="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In this way, the </a:t>
                </a:r>
                <a:r>
                  <a:rPr lang="en-US" sz="2400" i="1" dirty="0">
                    <a:solidFill>
                      <a:srgbClr val="C00000"/>
                    </a:solidFill>
                    <a:latin typeface="Times New Roman" pitchFamily="18" charset="0"/>
                    <a:cs typeface="Times New Roman" pitchFamily="18" charset="0"/>
                  </a:rPr>
                  <a:t>cascaded</a:t>
                </a:r>
                <a:r>
                  <a:rPr lang="en-US" sz="2400" dirty="0">
                    <a:solidFill>
                      <a:prstClr val="black"/>
                    </a:solidFill>
                    <a:latin typeface="Times New Roman" pitchFamily="18" charset="0"/>
                    <a:cs typeface="Times New Roman" pitchFamily="18" charset="0"/>
                  </a:rPr>
                  <a:t> (one after another) stages amplify the signal and the </a:t>
                </a:r>
                <a:r>
                  <a:rPr lang="en-US" sz="2400" dirty="0" smtClean="0">
                    <a:solidFill>
                      <a:prstClr val="black"/>
                    </a:solidFill>
                    <a:latin typeface="Times New Roman" pitchFamily="18" charset="0"/>
                    <a:cs typeface="Times New Roman" pitchFamily="18" charset="0"/>
                  </a:rPr>
                  <a:t>overall gain </a:t>
                </a:r>
                <a:r>
                  <a:rPr lang="en-US" sz="2400" dirty="0">
                    <a:solidFill>
                      <a:prstClr val="black"/>
                    </a:solidFill>
                    <a:latin typeface="Times New Roman" pitchFamily="18" charset="0"/>
                    <a:cs typeface="Times New Roman" pitchFamily="18" charset="0"/>
                  </a:rPr>
                  <a:t>is considerably increased.</a:t>
                </a:r>
                <a:endParaRPr lang="tr-TR" sz="2400" dirty="0">
                  <a:solidFill>
                    <a:prstClr val="black"/>
                  </a:solidFill>
                  <a:latin typeface="Times New Roman" pitchFamily="18" charset="0"/>
                  <a:cs typeface="Times New Roman" pitchFamily="18" charset="0"/>
                </a:endParaRPr>
              </a:p>
            </p:txBody>
          </p:sp>
        </mc:Choice>
        <mc:Fallback>
          <p:sp>
            <p:nvSpPr>
              <p:cNvPr id="2" name="İçerik Yer Tutucusu 1"/>
              <p:cNvSpPr>
                <a:spLocks noGrp="1" noRot="1" noChangeAspect="1" noMove="1" noResize="1" noEditPoints="1" noAdjustHandles="1" noChangeArrowheads="1" noChangeShapeType="1" noTextEdit="1"/>
              </p:cNvSpPr>
              <p:nvPr>
                <p:ph idx="1"/>
              </p:nvPr>
            </p:nvSpPr>
            <p:spPr>
              <a:xfrm>
                <a:off x="251520" y="1196752"/>
                <a:ext cx="8418586" cy="4968551"/>
              </a:xfrm>
              <a:blipFill rotWithShape="1">
                <a:blip r:embed="rId3"/>
                <a:stretch>
                  <a:fillRect l="-941" r="-1159"/>
                </a:stretch>
              </a:blipFill>
            </p:spPr>
            <p:txBody>
              <a:bodyPr/>
              <a:lstStyle/>
              <a:p>
                <a:r>
                  <a:rPr lang="en-US">
                    <a:noFill/>
                  </a:rPr>
                  <a:t> </a:t>
                </a:r>
              </a:p>
            </p:txBody>
          </p:sp>
        </mc:Fallback>
      </mc:AlternateContent>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5</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2" descr="C:\Users\user\Desktop\download (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p:nvSpPr>
        <p:spPr>
          <a:xfrm>
            <a:off x="278566" y="1298029"/>
            <a:ext cx="8541906" cy="498663"/>
          </a:xfrm>
          <a:prstGeom prst="rect">
            <a:avLst/>
          </a:prstGeom>
        </p:spPr>
        <p:txBody>
          <a:bodyPr wrap="square">
            <a:spAutoFit/>
          </a:bodyPr>
          <a:lstStyle/>
          <a:p>
            <a:pPr algn="just">
              <a:lnSpc>
                <a:spcPct val="150000"/>
              </a:lnSpc>
              <a:spcBef>
                <a:spcPts val="0"/>
              </a:spcBef>
              <a:spcAft>
                <a:spcPts val="0"/>
              </a:spcAft>
              <a:buClr>
                <a:srgbClr val="CC0000"/>
              </a:buClr>
            </a:pPr>
            <a:endParaRPr lang="en-US" sz="2000" dirty="0">
              <a:solidFill>
                <a:prstClr val="black"/>
              </a:solidFill>
              <a:latin typeface="Times New Roman" pitchFamily="18" charset="0"/>
              <a:cs typeface="Times New Roman" pitchFamily="18" charset="0"/>
            </a:endParaRPr>
          </a:p>
        </p:txBody>
      </p:sp>
      <p:pic>
        <p:nvPicPr>
          <p:cNvPr id="13" name="Picture 2" descr="C:\Users\user\Desktop\image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6412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907468" y="22321"/>
            <a:ext cx="8001000" cy="1052736"/>
          </a:xfrm>
        </p:spPr>
        <p:txBody>
          <a:bodyPr/>
          <a:lstStyle/>
          <a:p>
            <a:pPr algn="ctr"/>
            <a:r>
              <a:rPr lang="en-US" sz="3200" b="1" dirty="0" smtClean="0">
                <a:latin typeface="Times New Roman" pitchFamily="18" charset="0"/>
                <a:cs typeface="Times New Roman" pitchFamily="18" charset="0"/>
              </a:rPr>
              <a:t> </a:t>
            </a:r>
            <a:r>
              <a:rPr lang="en-US" sz="3200" b="1" dirty="0">
                <a:solidFill>
                  <a:srgbClr val="005AAB"/>
                </a:solidFill>
                <a:latin typeface="Agency FB" pitchFamily="34" charset="0"/>
                <a:cs typeface="Ali_K_Alwand" pitchFamily="2" charset="-78"/>
              </a:rPr>
              <a:t>5. RC Coupled Transistor Amplifier</a:t>
            </a:r>
            <a:endParaRPr lang="tr-TR" sz="3600" b="1" dirty="0">
              <a:solidFill>
                <a:srgbClr val="C00000"/>
              </a:solidFill>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6</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656325" y="1075057"/>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31361" y="1412776"/>
            <a:ext cx="8208912" cy="4524315"/>
          </a:xfrm>
          <a:prstGeom prst="rect">
            <a:avLst/>
          </a:prstGeom>
        </p:spPr>
        <p:txBody>
          <a:bodyPr wrap="square">
            <a:spAutoFit/>
          </a:bodyPr>
          <a:lstStyle/>
          <a:p>
            <a:pPr marL="342900" indent="-342900" algn="just">
              <a:lnSpc>
                <a:spcPct val="150000"/>
              </a:lnSpc>
              <a:buClr>
                <a:srgbClr val="C00000"/>
              </a:buClr>
              <a:buFont typeface="Wingdings" pitchFamily="2" charset="2"/>
              <a:buChar char="Ø"/>
            </a:pPr>
            <a:r>
              <a:rPr lang="en-US" sz="2400" dirty="0">
                <a:solidFill>
                  <a:prstClr val="black"/>
                </a:solidFill>
                <a:latin typeface="Times New Roman" pitchFamily="18" charset="0"/>
                <a:cs typeface="Times New Roman" pitchFamily="18" charset="0"/>
              </a:rPr>
              <a:t>It may be mentioned here that total gain is less than the product of the gains of individual stages</a:t>
            </a:r>
            <a:r>
              <a:rPr lang="en-US" sz="2400" dirty="0" smtClean="0">
                <a:solidFill>
                  <a:prstClr val="black"/>
                </a:solidFill>
                <a:latin typeface="Times New Roman" pitchFamily="18" charset="0"/>
                <a:cs typeface="Times New Roman" pitchFamily="18" charset="0"/>
              </a:rPr>
              <a:t>.</a:t>
            </a:r>
          </a:p>
          <a:p>
            <a:pPr marL="342900" indent="-342900" algn="just">
              <a:lnSpc>
                <a:spcPct val="150000"/>
              </a:lnSpc>
              <a:buClr>
                <a:srgbClr val="C00000"/>
              </a:buClr>
              <a:buFont typeface="Wingdings" pitchFamily="2" charset="2"/>
              <a:buChar char="Ø"/>
            </a:pPr>
            <a:r>
              <a:rPr lang="en-US" sz="2400" dirty="0" smtClean="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It is because when a second stage is made to follow the first stage, the effective load resistance of first stage is reduced due to the shunting effect of the input resistance of second stage</a:t>
            </a:r>
            <a:r>
              <a:rPr lang="en-US" sz="2400" dirty="0" smtClean="0">
                <a:solidFill>
                  <a:prstClr val="black"/>
                </a:solidFill>
                <a:latin typeface="Times New Roman" pitchFamily="18" charset="0"/>
                <a:cs typeface="Times New Roman" pitchFamily="18" charset="0"/>
              </a:rPr>
              <a:t>.</a:t>
            </a:r>
          </a:p>
          <a:p>
            <a:pPr algn="just">
              <a:lnSpc>
                <a:spcPct val="150000"/>
              </a:lnSpc>
              <a:buClr>
                <a:srgbClr val="C00000"/>
              </a:buClr>
            </a:pPr>
            <a:endParaRPr lang="en-US" sz="2400" dirty="0" smtClean="0">
              <a:solidFill>
                <a:prstClr val="black"/>
              </a:solidFill>
              <a:latin typeface="Times New Roman" pitchFamily="18" charset="0"/>
              <a:cs typeface="Times New Roman" pitchFamily="18" charset="0"/>
            </a:endParaRPr>
          </a:p>
          <a:p>
            <a:pPr marL="342900" indent="-342900" algn="just">
              <a:lnSpc>
                <a:spcPct val="150000"/>
              </a:lnSpc>
              <a:buClr>
                <a:srgbClr val="C00000"/>
              </a:buClr>
              <a:buFont typeface="Wingdings" pitchFamily="2" charset="2"/>
              <a:buChar char="Ø"/>
            </a:pPr>
            <a:r>
              <a:rPr lang="en-US" sz="2400" dirty="0" smtClean="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This reduces the gain of the stage which is loaded by the next stage. </a:t>
            </a:r>
          </a:p>
        </p:txBody>
      </p:sp>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6024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819472" y="-24844"/>
            <a:ext cx="8001000" cy="1052736"/>
          </a:xfrm>
        </p:spPr>
        <p:txBody>
          <a:bodyPr/>
          <a:lstStyle/>
          <a:p>
            <a:pPr algn="ctr"/>
            <a:r>
              <a:rPr lang="en-US" sz="3200" b="1" dirty="0">
                <a:solidFill>
                  <a:srgbClr val="005AAB"/>
                </a:solidFill>
                <a:latin typeface="Agency FB" pitchFamily="34" charset="0"/>
                <a:cs typeface="Ali_K_Alwand" pitchFamily="2" charset="-78"/>
              </a:rPr>
              <a:t>5. RC Coupled Transistor Amplifier</a:t>
            </a:r>
            <a:endParaRPr lang="tr-TR" sz="3600" b="1" dirty="0">
              <a:solidFill>
                <a:srgbClr val="C00000"/>
              </a:solidFill>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7</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568329" y="1027892"/>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08149" y="1412776"/>
            <a:ext cx="7939059" cy="3416320"/>
          </a:xfrm>
          <a:prstGeom prst="rect">
            <a:avLst/>
          </a:prstGeom>
        </p:spPr>
        <p:txBody>
          <a:bodyPr wrap="square">
            <a:spAutoFit/>
          </a:bodyPr>
          <a:lstStyle/>
          <a:p>
            <a:pPr marL="342900" indent="-342900" algn="just">
              <a:buClr>
                <a:srgbClr val="C00000"/>
              </a:buClr>
              <a:buFont typeface="Wingdings" pitchFamily="2" charset="2"/>
              <a:buChar char="Ø"/>
            </a:pPr>
            <a:r>
              <a:rPr lang="en-US" sz="2400" dirty="0">
                <a:solidFill>
                  <a:prstClr val="black"/>
                </a:solidFill>
                <a:latin typeface="Times New Roman" pitchFamily="18" charset="0"/>
                <a:cs typeface="Times New Roman" pitchFamily="18" charset="0"/>
              </a:rPr>
              <a:t>For instance, in a 3-stage amplifier, the gain of first and second stages will be reduced due to loading effect of next stage</a:t>
            </a:r>
            <a:r>
              <a:rPr lang="en-US" sz="2400" dirty="0" smtClean="0">
                <a:solidFill>
                  <a:prstClr val="black"/>
                </a:solidFill>
                <a:latin typeface="Times New Roman" pitchFamily="18" charset="0"/>
                <a:cs typeface="Times New Roman" pitchFamily="18" charset="0"/>
              </a:rPr>
              <a:t>.</a:t>
            </a:r>
          </a:p>
          <a:p>
            <a:pPr marL="342900" indent="-342900" algn="just">
              <a:buClr>
                <a:srgbClr val="C00000"/>
              </a:buClr>
              <a:buFont typeface="Wingdings" pitchFamily="2" charset="2"/>
              <a:buChar char="Ø"/>
            </a:pPr>
            <a:endParaRPr lang="en-US" sz="2400" dirty="0" smtClean="0">
              <a:solidFill>
                <a:prstClr val="black"/>
              </a:solidFill>
              <a:latin typeface="Times New Roman" pitchFamily="18" charset="0"/>
              <a:cs typeface="Times New Roman" pitchFamily="18" charset="0"/>
            </a:endParaRPr>
          </a:p>
          <a:p>
            <a:pPr marL="342900" indent="-342900" algn="just">
              <a:buClr>
                <a:srgbClr val="C00000"/>
              </a:buClr>
              <a:buFont typeface="Wingdings" pitchFamily="2" charset="2"/>
              <a:buChar char="Ø"/>
            </a:pPr>
            <a:r>
              <a:rPr lang="en-US" sz="2400" dirty="0" smtClean="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However, the gain of the third stage which has no loading effect of subsequent stage, remains unchanged</a:t>
            </a:r>
            <a:r>
              <a:rPr lang="en-US" sz="2400" dirty="0" smtClean="0">
                <a:solidFill>
                  <a:prstClr val="black"/>
                </a:solidFill>
                <a:latin typeface="Times New Roman" pitchFamily="18" charset="0"/>
                <a:cs typeface="Times New Roman" pitchFamily="18" charset="0"/>
              </a:rPr>
              <a:t>.</a:t>
            </a:r>
          </a:p>
          <a:p>
            <a:pPr algn="just">
              <a:buClr>
                <a:srgbClr val="C00000"/>
              </a:buClr>
            </a:pPr>
            <a:endParaRPr lang="en-US" sz="2400" dirty="0" smtClean="0">
              <a:solidFill>
                <a:prstClr val="black"/>
              </a:solidFill>
              <a:latin typeface="Times New Roman" pitchFamily="18" charset="0"/>
              <a:cs typeface="Times New Roman" pitchFamily="18" charset="0"/>
            </a:endParaRPr>
          </a:p>
          <a:p>
            <a:pPr marL="342900" indent="-342900" algn="just">
              <a:buClr>
                <a:srgbClr val="C00000"/>
              </a:buClr>
              <a:buFont typeface="Wingdings" pitchFamily="2" charset="2"/>
              <a:buChar char="Ø"/>
            </a:pPr>
            <a:r>
              <a:rPr lang="en-US" sz="2400" dirty="0" smtClean="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The overall gain shall be equal to the product of the gains of three stages.</a:t>
            </a:r>
          </a:p>
        </p:txBody>
      </p:sp>
    </p:spTree>
    <p:extLst>
      <p:ext uri="{BB962C8B-B14F-4D97-AF65-F5344CB8AC3E}">
        <p14:creationId xmlns:p14="http://schemas.microsoft.com/office/powerpoint/2010/main" val="61598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481372" y="4277"/>
            <a:ext cx="8001000" cy="1052736"/>
          </a:xfrm>
        </p:spPr>
        <p:txBody>
          <a:bodyPr>
            <a:normAutofit/>
          </a:bodyPr>
          <a:lstStyle/>
          <a:p>
            <a:pPr algn="ctr"/>
            <a:r>
              <a:rPr lang="en-US" sz="3200" b="1" dirty="0">
                <a:solidFill>
                  <a:srgbClr val="005AAB"/>
                </a:solidFill>
                <a:latin typeface="Agency FB" pitchFamily="34" charset="0"/>
                <a:cs typeface="Ali_K_Alwand" pitchFamily="2" charset="-78"/>
              </a:rPr>
              <a:t>5. RC Coupled Transistor Amplifier</a:t>
            </a:r>
            <a:endParaRPr lang="tr-TR" sz="3200" b="1" dirty="0">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8</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758641" y="1043532"/>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user\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61" y="51442"/>
            <a:ext cx="678423" cy="95840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2" name="Rectangle 1"/>
              <p:cNvSpPr/>
              <p:nvPr/>
            </p:nvSpPr>
            <p:spPr>
              <a:xfrm>
                <a:off x="151082" y="1196752"/>
                <a:ext cx="8669390" cy="3416320"/>
              </a:xfrm>
              <a:prstGeom prst="rect">
                <a:avLst/>
              </a:prstGeom>
            </p:spPr>
            <p:txBody>
              <a:bodyPr wrap="square">
                <a:spAutoFit/>
              </a:bodyPr>
              <a:lstStyle/>
              <a:p>
                <a:pPr marL="342900" indent="-342900" algn="just">
                  <a:lnSpc>
                    <a:spcPct val="150000"/>
                  </a:lnSpc>
                  <a:buFont typeface="Wingdings" pitchFamily="2" charset="2"/>
                  <a:buChar char="Ø"/>
                </a:pPr>
                <a:r>
                  <a:rPr lang="en-US" sz="2400" b="1" i="1" dirty="0" smtClean="0">
                    <a:solidFill>
                      <a:srgbClr val="C00000"/>
                    </a:solidFill>
                    <a:latin typeface="Times New Roman"/>
                  </a:rPr>
                  <a:t> </a:t>
                </a:r>
                <a:r>
                  <a:rPr lang="en-US" sz="2400" i="1" dirty="0">
                    <a:solidFill>
                      <a:srgbClr val="C00000"/>
                    </a:solidFill>
                    <a:latin typeface="Times New Roman" pitchFamily="18" charset="0"/>
                    <a:cs typeface="Times New Roman" pitchFamily="18" charset="0"/>
                  </a:rPr>
                  <a:t>Frequency response</a:t>
                </a:r>
                <a:r>
                  <a:rPr lang="en-US" sz="2400" dirty="0">
                    <a:solidFill>
                      <a:prstClr val="black"/>
                    </a:solidFill>
                    <a:latin typeface="Times New Roman" pitchFamily="18" charset="0"/>
                    <a:cs typeface="Times New Roman" pitchFamily="18" charset="0"/>
                  </a:rPr>
                  <a:t>. Fig. 11.10 below shows the frequency response of a typical </a:t>
                </a:r>
                <a14:m>
                  <m:oMath xmlns:m="http://schemas.openxmlformats.org/officeDocument/2006/math">
                    <m:sSub>
                      <m:sSubPr>
                        <m:ctrlPr>
                          <a:rPr lang="en-US" sz="2400" i="1">
                            <a:solidFill>
                              <a:srgbClr val="FF0000"/>
                            </a:solidFill>
                            <a:latin typeface="Cambria Math"/>
                            <a:cs typeface="Times New Roman" pitchFamily="18" charset="0"/>
                          </a:rPr>
                        </m:ctrlPr>
                      </m:sSubPr>
                      <m:e>
                        <m:r>
                          <a:rPr lang="en-US" sz="2400" i="1">
                            <a:solidFill>
                              <a:srgbClr val="FF0000"/>
                            </a:solidFill>
                            <a:latin typeface="Cambria Math"/>
                            <a:cs typeface="Times New Roman" pitchFamily="18" charset="0"/>
                          </a:rPr>
                          <m:t>𝑅</m:t>
                        </m:r>
                      </m:e>
                      <m:sub>
                        <m:r>
                          <a:rPr lang="en-US" sz="2400" b="0" i="1" smtClean="0">
                            <a:solidFill>
                              <a:srgbClr val="FF0000"/>
                            </a:solidFill>
                            <a:latin typeface="Cambria Math"/>
                            <a:cs typeface="Times New Roman" pitchFamily="18" charset="0"/>
                          </a:rPr>
                          <m:t>𝐶</m:t>
                        </m:r>
                      </m:sub>
                    </m:sSub>
                    <m:r>
                      <a:rPr lang="en-US" sz="2400" i="1">
                        <a:solidFill>
                          <a:srgbClr val="FF0000"/>
                        </a:solidFill>
                        <a:latin typeface="Cambria Math"/>
                        <a:cs typeface="Times New Roman" pitchFamily="18" charset="0"/>
                      </a:rPr>
                      <m:t> </m:t>
                    </m:r>
                  </m:oMath>
                </a14:m>
                <a:r>
                  <a:rPr lang="en-US" sz="2400" dirty="0" smtClean="0">
                    <a:solidFill>
                      <a:prstClr val="black"/>
                    </a:solidFill>
                    <a:latin typeface="Times New Roman" pitchFamily="18" charset="0"/>
                    <a:cs typeface="Times New Roman" pitchFamily="18" charset="0"/>
                  </a:rPr>
                  <a:t>coupled </a:t>
                </a:r>
                <a:r>
                  <a:rPr lang="en-US" sz="2400" dirty="0">
                    <a:solidFill>
                      <a:prstClr val="black"/>
                    </a:solidFill>
                    <a:latin typeface="Times New Roman" pitchFamily="18" charset="0"/>
                    <a:cs typeface="Times New Roman" pitchFamily="18" charset="0"/>
                  </a:rPr>
                  <a:t>amplifier</a:t>
                </a:r>
                <a:r>
                  <a:rPr lang="en-US" sz="2400" dirty="0" smtClean="0">
                    <a:solidFill>
                      <a:prstClr val="black"/>
                    </a:solidFill>
                    <a:latin typeface="Times New Roman" pitchFamily="18" charset="0"/>
                    <a:cs typeface="Times New Roman" pitchFamily="18" charset="0"/>
                  </a:rPr>
                  <a:t>.</a:t>
                </a:r>
              </a:p>
              <a:p>
                <a:pPr marL="342900" indent="-342900" algn="just">
                  <a:lnSpc>
                    <a:spcPct val="150000"/>
                  </a:lnSpc>
                  <a:buClr>
                    <a:srgbClr val="C00000"/>
                  </a:buClr>
                  <a:buFont typeface="Wingdings" pitchFamily="2" charset="2"/>
                  <a:buChar char="Ø"/>
                </a:pPr>
                <a:r>
                  <a:rPr lang="en-US" sz="2400" dirty="0" smtClean="0">
                    <a:solidFill>
                      <a:prstClr val="black"/>
                    </a:solidFill>
                    <a:latin typeface="Times New Roman" pitchFamily="18" charset="0"/>
                    <a:cs typeface="Times New Roman" pitchFamily="18" charset="0"/>
                  </a:rPr>
                  <a:t> It </a:t>
                </a:r>
                <a:r>
                  <a:rPr lang="en-US" sz="2400" dirty="0">
                    <a:solidFill>
                      <a:prstClr val="black"/>
                    </a:solidFill>
                    <a:latin typeface="Times New Roman" pitchFamily="18" charset="0"/>
                    <a:cs typeface="Times New Roman" pitchFamily="18" charset="0"/>
                  </a:rPr>
                  <a:t>is clear that voltage </a:t>
                </a:r>
                <a:r>
                  <a:rPr lang="en-US" sz="2400" dirty="0" smtClean="0">
                    <a:solidFill>
                      <a:prstClr val="black"/>
                    </a:solidFill>
                    <a:latin typeface="Times New Roman" pitchFamily="18" charset="0"/>
                    <a:cs typeface="Times New Roman" pitchFamily="18" charset="0"/>
                  </a:rPr>
                  <a:t>gain drops </a:t>
                </a:r>
                <a:r>
                  <a:rPr lang="en-US" sz="2400" dirty="0">
                    <a:solidFill>
                      <a:prstClr val="black"/>
                    </a:solidFill>
                    <a:latin typeface="Times New Roman" pitchFamily="18" charset="0"/>
                    <a:cs typeface="Times New Roman" pitchFamily="18" charset="0"/>
                  </a:rPr>
                  <a:t>off at low (&lt; 50 Hz) and high (&gt; 20 kHz) frequencies whereas it is uniform over </a:t>
                </a:r>
                <a:r>
                  <a:rPr lang="en-US" sz="2400" i="1" dirty="0">
                    <a:solidFill>
                      <a:srgbClr val="C00000"/>
                    </a:solidFill>
                    <a:latin typeface="Times New Roman" pitchFamily="18" charset="0"/>
                    <a:cs typeface="Times New Roman" pitchFamily="18" charset="0"/>
                  </a:rPr>
                  <a:t>mid-frequency</a:t>
                </a:r>
                <a:r>
                  <a:rPr lang="en-US" sz="2400" i="1" dirty="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range (50 Hz to 20 kHz</a:t>
                </a:r>
                <a:r>
                  <a:rPr lang="en-US" sz="2400" dirty="0" smtClean="0">
                    <a:solidFill>
                      <a:prstClr val="black"/>
                    </a:solidFill>
                    <a:latin typeface="Times New Roman" pitchFamily="18" charset="0"/>
                    <a:cs typeface="Times New Roman" pitchFamily="18" charset="0"/>
                  </a:rPr>
                  <a:t>). </a:t>
                </a:r>
              </a:p>
              <a:p>
                <a:pPr algn="just">
                  <a:lnSpc>
                    <a:spcPct val="150000"/>
                  </a:lnSpc>
                  <a:buClr>
                    <a:srgbClr val="C00000"/>
                  </a:buClr>
                </a:pPr>
                <a:endParaRPr lang="en-US" sz="2400" dirty="0">
                  <a:solidFill>
                    <a:prstClr val="black"/>
                  </a:solidFill>
                  <a:latin typeface="Times New Roman" pitchFamily="18" charset="0"/>
                  <a:cs typeface="Times New Roman" pitchFamily="18"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151082" y="1196752"/>
                <a:ext cx="8669390" cy="3416320"/>
              </a:xfrm>
              <a:prstGeom prst="rect">
                <a:avLst/>
              </a:prstGeom>
              <a:blipFill rotWithShape="1">
                <a:blip r:embed="rId5"/>
                <a:stretch>
                  <a:fillRect l="-985" r="-1055"/>
                </a:stretch>
              </a:blipFill>
            </p:spPr>
            <p:txBody>
              <a:bodyPr/>
              <a:lstStyle/>
              <a:p>
                <a:r>
                  <a:rPr lang="en-US">
                    <a:noFill/>
                  </a:rPr>
                  <a:t> </a:t>
                </a:r>
              </a:p>
            </p:txBody>
          </p:sp>
        </mc:Fallback>
      </mc:AlternateContent>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80542" y="3428999"/>
            <a:ext cx="3083746" cy="2935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9313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502663" y="0"/>
            <a:ext cx="8001000" cy="1052736"/>
          </a:xfrm>
        </p:spPr>
        <p:txBody>
          <a:bodyPr>
            <a:normAutofit/>
          </a:bodyPr>
          <a:lstStyle/>
          <a:p>
            <a:pPr algn="ctr">
              <a:lnSpc>
                <a:spcPct val="150000"/>
              </a:lnSpc>
            </a:pPr>
            <a:r>
              <a:rPr lang="en-US" sz="3200" b="1" dirty="0">
                <a:solidFill>
                  <a:srgbClr val="005AAB"/>
                </a:solidFill>
                <a:latin typeface="Agency FB" pitchFamily="34" charset="0"/>
                <a:cs typeface="Ali_K_Alwand" pitchFamily="2" charset="-78"/>
              </a:rPr>
              <a:t>5. RC Coupled Transistor Amplifier</a:t>
            </a:r>
            <a:endParaRPr lang="en-US" sz="3200" b="1" dirty="0">
              <a:solidFill>
                <a:srgbClr val="C00000"/>
              </a:solidFill>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67544B2E-4EE9-46FD-B006-EDCB65ADD5EE}" type="slidenum">
              <a:rPr lang="en-US">
                <a:solidFill>
                  <a:prstClr val="black">
                    <a:tint val="75000"/>
                  </a:prstClr>
                </a:solidFill>
              </a:rPr>
              <a:pPr/>
              <a:t>9</a:t>
            </a:fld>
            <a:endParaRPr lang="en-US">
              <a:solidFill>
                <a:prstClr val="black">
                  <a:tint val="75000"/>
                </a:prstClr>
              </a:solidFill>
            </a:endParaRPr>
          </a:p>
        </p:txBody>
      </p:sp>
      <p:cxnSp>
        <p:nvCxnSpPr>
          <p:cNvPr id="4" name="Düz Bağlayıcı 3"/>
          <p:cNvCxnSpPr/>
          <p:nvPr/>
        </p:nvCxnSpPr>
        <p:spPr>
          <a:xfrm>
            <a:off x="4503163" y="980728"/>
            <a:ext cx="4317309"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23528" y="6453336"/>
            <a:ext cx="8424936"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a:endCxn id="403458" idx="2"/>
          </p:cNvCxnSpPr>
          <p:nvPr/>
        </p:nvCxnSpPr>
        <p:spPr>
          <a:xfrm>
            <a:off x="251520" y="1052736"/>
            <a:ext cx="4251643" cy="0"/>
          </a:xfrm>
          <a:prstGeom prst="line">
            <a:avLst/>
          </a:prstGeom>
          <a:ln w="158750">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2" descr="C:\Users\user\Desktop\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8356" y="51013"/>
            <a:ext cx="857707" cy="85770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2" name="Rectangle 1"/>
              <p:cNvSpPr/>
              <p:nvPr/>
            </p:nvSpPr>
            <p:spPr>
              <a:xfrm>
                <a:off x="323528" y="1196752"/>
                <a:ext cx="8568952" cy="5078313"/>
              </a:xfrm>
              <a:prstGeom prst="rect">
                <a:avLst/>
              </a:prstGeom>
            </p:spPr>
            <p:txBody>
              <a:bodyPr wrap="square">
                <a:spAutoFit/>
              </a:bodyPr>
              <a:lstStyle/>
              <a:p>
                <a:pPr algn="just">
                  <a:lnSpc>
                    <a:spcPct val="150000"/>
                  </a:lnSpc>
                </a:pPr>
                <a:r>
                  <a:rPr lang="en-US" sz="2400" dirty="0" smtClean="0">
                    <a:solidFill>
                      <a:srgbClr val="EE1846"/>
                    </a:solidFill>
                    <a:latin typeface="Times New Roman"/>
                  </a:rPr>
                  <a:t> </a:t>
                </a:r>
                <a:r>
                  <a:rPr lang="en-US" sz="2400" dirty="0" smtClean="0">
                    <a:latin typeface="Times New Roman"/>
                  </a:rPr>
                  <a:t>This </a:t>
                </a:r>
                <a:r>
                  <a:rPr lang="en-US" sz="2400" dirty="0">
                    <a:latin typeface="Times New Roman"/>
                  </a:rPr>
                  <a:t>behavior of the amplifier is briefly explained </a:t>
                </a:r>
                <a:r>
                  <a:rPr lang="en-US" sz="2400" dirty="0" smtClean="0">
                    <a:latin typeface="Times New Roman"/>
                  </a:rPr>
                  <a:t>below:</a:t>
                </a:r>
              </a:p>
              <a:p>
                <a:pPr marL="342900" indent="-342900" algn="just">
                  <a:lnSpc>
                    <a:spcPct val="150000"/>
                  </a:lnSpc>
                  <a:buClr>
                    <a:srgbClr val="C00000"/>
                  </a:buClr>
                  <a:buFont typeface="Wingdings" pitchFamily="2" charset="2"/>
                  <a:buChar char="Ø"/>
                </a:pPr>
                <a:r>
                  <a:rPr lang="en-US" sz="2400" b="1" dirty="0" smtClean="0">
                    <a:solidFill>
                      <a:srgbClr val="EE1846"/>
                    </a:solidFill>
                    <a:latin typeface="Times New Roman"/>
                  </a:rPr>
                  <a:t>   (</a:t>
                </a:r>
                <a:r>
                  <a:rPr lang="en-US" sz="2400" b="1" i="1" dirty="0">
                    <a:solidFill>
                      <a:srgbClr val="EE1846"/>
                    </a:solidFill>
                    <a:latin typeface="Times New Roman"/>
                  </a:rPr>
                  <a:t>i</a:t>
                </a:r>
                <a:r>
                  <a:rPr lang="en-US" sz="2400" b="1" dirty="0">
                    <a:solidFill>
                      <a:srgbClr val="EE1846"/>
                    </a:solidFill>
                    <a:latin typeface="Times New Roman"/>
                  </a:rPr>
                  <a:t>)</a:t>
                </a:r>
                <a:r>
                  <a:rPr lang="en-US" sz="2400" dirty="0" smtClean="0">
                    <a:latin typeface="Times New Roman"/>
                  </a:rPr>
                  <a:t> </a:t>
                </a:r>
                <a:r>
                  <a:rPr lang="en-US" sz="2400" i="1" dirty="0">
                    <a:solidFill>
                      <a:srgbClr val="EE1846"/>
                    </a:solidFill>
                    <a:latin typeface="Times New Roman"/>
                  </a:rPr>
                  <a:t>At low frequencies </a:t>
                </a:r>
                <a:r>
                  <a:rPr lang="en-US" sz="2400" dirty="0">
                    <a:latin typeface="Times New Roman"/>
                  </a:rPr>
                  <a:t>(&lt; 50 Hz), the reactance </a:t>
                </a:r>
                <a:r>
                  <a:rPr lang="en-US" sz="2400" dirty="0" smtClean="0">
                    <a:latin typeface="Times New Roman"/>
                  </a:rPr>
                  <a:t>of coupling </a:t>
                </a:r>
                <a:r>
                  <a:rPr lang="en-US" sz="2400" dirty="0">
                    <a:latin typeface="Times New Roman"/>
                  </a:rPr>
                  <a:t>capacitor </a:t>
                </a:r>
                <a14:m>
                  <m:oMath xmlns:m="http://schemas.openxmlformats.org/officeDocument/2006/math">
                    <m:sSub>
                      <m:sSubPr>
                        <m:ctrlPr>
                          <a:rPr lang="en-US" sz="2400" i="1">
                            <a:latin typeface="Cambria Math"/>
                          </a:rPr>
                        </m:ctrlPr>
                      </m:sSubPr>
                      <m:e>
                        <m:r>
                          <a:rPr lang="en-US" sz="2400" i="1">
                            <a:latin typeface="Cambria Math"/>
                          </a:rPr>
                          <m:t>𝐶</m:t>
                        </m:r>
                      </m:e>
                      <m:sub>
                        <m:r>
                          <a:rPr lang="en-US" sz="2400" b="0" i="1" smtClean="0">
                            <a:latin typeface="Cambria Math"/>
                          </a:rPr>
                          <m:t>𝐶</m:t>
                        </m:r>
                      </m:sub>
                    </m:sSub>
                    <m:r>
                      <a:rPr lang="en-US" sz="2400" i="1">
                        <a:latin typeface="Cambria Math"/>
                      </a:rPr>
                      <m:t> </m:t>
                    </m:r>
                  </m:oMath>
                </a14:m>
                <a:r>
                  <a:rPr lang="en-US" sz="2400" dirty="0" smtClean="0">
                    <a:latin typeface="Times New Roman"/>
                  </a:rPr>
                  <a:t>is </a:t>
                </a:r>
                <a:r>
                  <a:rPr lang="en-US" sz="2400" dirty="0">
                    <a:latin typeface="Times New Roman"/>
                  </a:rPr>
                  <a:t>quite high and hence very </a:t>
                </a:r>
                <a:r>
                  <a:rPr lang="en-US" sz="2400" dirty="0" smtClean="0">
                    <a:latin typeface="Times New Roman"/>
                  </a:rPr>
                  <a:t>small part </a:t>
                </a:r>
                <a:r>
                  <a:rPr lang="en-US" sz="2400" dirty="0">
                    <a:latin typeface="Times New Roman"/>
                  </a:rPr>
                  <a:t>of signal will pass from one stage to the next stage</a:t>
                </a:r>
                <a:r>
                  <a:rPr lang="en-US" sz="2400" dirty="0" smtClean="0">
                    <a:latin typeface="Times New Roman"/>
                  </a:rPr>
                  <a:t>.</a:t>
                </a:r>
              </a:p>
              <a:p>
                <a:pPr marL="342900" indent="-342900" algn="just">
                  <a:lnSpc>
                    <a:spcPct val="150000"/>
                  </a:lnSpc>
                  <a:buClr>
                    <a:srgbClr val="C00000"/>
                  </a:buClr>
                  <a:buFont typeface="Wingdings" pitchFamily="2" charset="2"/>
                  <a:buChar char="Ø"/>
                </a:pPr>
                <a:r>
                  <a:rPr lang="en-US" sz="2400" dirty="0">
                    <a:latin typeface="Times New Roman"/>
                  </a:rPr>
                  <a:t> </a:t>
                </a:r>
                <a:r>
                  <a:rPr lang="en-US" sz="2400" dirty="0" smtClean="0">
                    <a:latin typeface="Times New Roman"/>
                  </a:rPr>
                  <a:t>Moreover</a:t>
                </a:r>
                <a:r>
                  <a:rPr lang="en-US" sz="2400" dirty="0">
                    <a:latin typeface="Times New Roman"/>
                  </a:rPr>
                  <a:t>, </a:t>
                </a:r>
                <a14:m>
                  <m:oMath xmlns:m="http://schemas.openxmlformats.org/officeDocument/2006/math">
                    <m:sSub>
                      <m:sSubPr>
                        <m:ctrlPr>
                          <a:rPr lang="en-US" sz="2400" i="1" smtClean="0">
                            <a:latin typeface="Cambria Math"/>
                          </a:rPr>
                        </m:ctrlPr>
                      </m:sSubPr>
                      <m:e>
                        <m:r>
                          <a:rPr lang="en-US" sz="2400" b="0" i="1" smtClean="0">
                            <a:latin typeface="Cambria Math"/>
                          </a:rPr>
                          <m:t>𝐶</m:t>
                        </m:r>
                      </m:e>
                      <m:sub>
                        <m:r>
                          <a:rPr lang="en-US" sz="2400" b="0" i="1" smtClean="0">
                            <a:latin typeface="Cambria Math"/>
                          </a:rPr>
                          <m:t>𝐸</m:t>
                        </m:r>
                      </m:sub>
                    </m:sSub>
                  </m:oMath>
                </a14:m>
                <a:r>
                  <a:rPr lang="en-US" sz="2400" dirty="0" smtClean="0">
                    <a:latin typeface="Times New Roman"/>
                  </a:rPr>
                  <a:t> </a:t>
                </a:r>
                <a:r>
                  <a:rPr lang="en-US" sz="2400" dirty="0">
                    <a:latin typeface="Times New Roman"/>
                  </a:rPr>
                  <a:t>cannot shunt the emitter resistance</a:t>
                </a:r>
                <a:r>
                  <a:rPr lang="en-US" sz="2400" dirty="0"/>
                  <a:t> </a:t>
                </a:r>
                <a14:m>
                  <m:oMath xmlns:m="http://schemas.openxmlformats.org/officeDocument/2006/math">
                    <m:sSub>
                      <m:sSubPr>
                        <m:ctrlPr>
                          <a:rPr lang="en-US" sz="2400" i="1">
                            <a:latin typeface="Cambria Math"/>
                          </a:rPr>
                        </m:ctrlPr>
                      </m:sSubPr>
                      <m:e>
                        <m:r>
                          <a:rPr lang="en-US" sz="2400" b="0" i="1" smtClean="0">
                            <a:latin typeface="Cambria Math"/>
                          </a:rPr>
                          <m:t>𝑅</m:t>
                        </m:r>
                      </m:e>
                      <m:sub>
                        <m:r>
                          <a:rPr lang="en-US" sz="2400" i="1">
                            <a:latin typeface="Cambria Math"/>
                          </a:rPr>
                          <m:t>𝐸</m:t>
                        </m:r>
                      </m:sub>
                    </m:sSub>
                  </m:oMath>
                </a14:m>
                <a:r>
                  <a:rPr lang="en-US" sz="2400" dirty="0">
                    <a:latin typeface="Times New Roman"/>
                  </a:rPr>
                  <a:t> </a:t>
                </a:r>
                <a:r>
                  <a:rPr lang="en-US" sz="2400" dirty="0" smtClean="0">
                    <a:latin typeface="Times New Roman"/>
                  </a:rPr>
                  <a:t>effectively because </a:t>
                </a:r>
                <a:r>
                  <a:rPr lang="en-US" sz="2400" dirty="0">
                    <a:latin typeface="Times New Roman"/>
                  </a:rPr>
                  <a:t>of its large reactance at low frequencies</a:t>
                </a:r>
                <a:r>
                  <a:rPr lang="en-US" sz="2400" dirty="0" smtClean="0">
                    <a:latin typeface="Times New Roman"/>
                  </a:rPr>
                  <a:t>.</a:t>
                </a:r>
              </a:p>
              <a:p>
                <a:pPr marL="342900" indent="-342900" algn="just">
                  <a:lnSpc>
                    <a:spcPct val="150000"/>
                  </a:lnSpc>
                  <a:buClr>
                    <a:srgbClr val="C00000"/>
                  </a:buClr>
                  <a:buFont typeface="Wingdings" pitchFamily="2" charset="2"/>
                  <a:buChar char="Ø"/>
                </a:pPr>
                <a:r>
                  <a:rPr lang="en-US" sz="2400" dirty="0">
                    <a:latin typeface="Times New Roman"/>
                  </a:rPr>
                  <a:t> </a:t>
                </a:r>
                <a:r>
                  <a:rPr lang="en-US" sz="2400" dirty="0" smtClean="0">
                    <a:latin typeface="Times New Roman"/>
                  </a:rPr>
                  <a:t>These </a:t>
                </a:r>
                <a:r>
                  <a:rPr lang="en-US" sz="2400" dirty="0">
                    <a:latin typeface="Times New Roman"/>
                  </a:rPr>
                  <a:t>two factors cause a falling of voltage gain </a:t>
                </a:r>
                <a:r>
                  <a:rPr lang="en-US" sz="2400" dirty="0" smtClean="0">
                    <a:latin typeface="Times New Roman"/>
                  </a:rPr>
                  <a:t>at low </a:t>
                </a:r>
                <a:r>
                  <a:rPr lang="en-US" sz="2400" dirty="0">
                    <a:latin typeface="Times New Roman"/>
                  </a:rPr>
                  <a:t>frequencies.</a:t>
                </a:r>
                <a:endParaRPr lang="en-US" sz="2400" dirty="0" smtClean="0">
                  <a:latin typeface="Times New Roman"/>
                </a:endParaRPr>
              </a:p>
              <a:p>
                <a:pPr marL="342900" indent="-342900" algn="just">
                  <a:lnSpc>
                    <a:spcPct val="150000"/>
                  </a:lnSpc>
                  <a:buFont typeface="Wingdings" pitchFamily="2" charset="2"/>
                  <a:buChar char="Ø"/>
                </a:pPr>
                <a:endParaRPr lang="en-US" sz="2400" dirty="0" smtClean="0">
                  <a:latin typeface="Times New Roman"/>
                </a:endParaRPr>
              </a:p>
            </p:txBody>
          </p:sp>
        </mc:Choice>
        <mc:Fallback xmlns="">
          <p:sp>
            <p:nvSpPr>
              <p:cNvPr id="2" name="Rectangle 1"/>
              <p:cNvSpPr>
                <a:spLocks noRot="1" noChangeAspect="1" noMove="1" noResize="1" noEditPoints="1" noAdjustHandles="1" noChangeArrowheads="1" noChangeShapeType="1" noTextEdit="1"/>
              </p:cNvSpPr>
              <p:nvPr/>
            </p:nvSpPr>
            <p:spPr>
              <a:xfrm>
                <a:off x="323528" y="1196752"/>
                <a:ext cx="8568952" cy="5078313"/>
              </a:xfrm>
              <a:prstGeom prst="rect">
                <a:avLst/>
              </a:prstGeom>
              <a:blipFill rotWithShape="1">
                <a:blip r:embed="rId4"/>
                <a:stretch>
                  <a:fillRect l="-925" r="-1138"/>
                </a:stretch>
              </a:blipFill>
            </p:spPr>
            <p:txBody>
              <a:bodyPr/>
              <a:lstStyle/>
              <a:p>
                <a:r>
                  <a:rPr lang="en-US">
                    <a:noFill/>
                  </a:rPr>
                  <a:t> </a:t>
                </a:r>
              </a:p>
            </p:txBody>
          </p:sp>
        </mc:Fallback>
      </mc:AlternateContent>
      <p:pic>
        <p:nvPicPr>
          <p:cNvPr id="11" name="Picture 2" descr="C:\Users\user\Desktop\image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1361" y="22321"/>
            <a:ext cx="678423" cy="958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5563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2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4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8940</TotalTime>
  <Words>1299</Words>
  <Application>Microsoft Office PowerPoint</Application>
  <PresentationFormat>On-screen Show (4:3)</PresentationFormat>
  <Paragraphs>157</Paragraphs>
  <Slides>19</Slides>
  <Notes>17</Notes>
  <HiddenSlides>0</HiddenSlides>
  <MMClips>0</MMClips>
  <ScaleCrop>false</ScaleCrop>
  <HeadingPairs>
    <vt:vector size="4" baseType="variant">
      <vt:variant>
        <vt:lpstr>Theme</vt:lpstr>
      </vt:variant>
      <vt:variant>
        <vt:i4>5</vt:i4>
      </vt:variant>
      <vt:variant>
        <vt:lpstr>Slide Titles</vt:lpstr>
      </vt:variant>
      <vt:variant>
        <vt:i4>19</vt:i4>
      </vt:variant>
    </vt:vector>
  </HeadingPairs>
  <TitlesOfParts>
    <vt:vector size="24" baseType="lpstr">
      <vt:lpstr>Office Teması</vt:lpstr>
      <vt:lpstr>1_Office Teması</vt:lpstr>
      <vt:lpstr>2_Office Teması</vt:lpstr>
      <vt:lpstr>3_Office Teması</vt:lpstr>
      <vt:lpstr>4_Office Teması</vt:lpstr>
      <vt:lpstr>PowerPoint Presentation</vt:lpstr>
      <vt:lpstr>              5. RC Coupled Transistor Amplifier</vt:lpstr>
      <vt:lpstr>                      5. RC Coupled Transistor Amplifier</vt:lpstr>
      <vt:lpstr>                5. RC Coupled Transistor Amplifier</vt:lpstr>
      <vt:lpstr> 5. RC Coupled Transistor Amplifier</vt:lpstr>
      <vt:lpstr> 5. RC Coupled Transistor Amplifier</vt:lpstr>
      <vt:lpstr>5. RC Coupled Transistor Amplifier</vt:lpstr>
      <vt:lpstr>5. RC Coupled Transistor Amplifier</vt:lpstr>
      <vt:lpstr>5. RC Coupled Transistor Amplifier</vt:lpstr>
      <vt:lpstr> 5. RC Coupled Transistor Amplifier</vt:lpstr>
      <vt:lpstr>                      5. RC Coupled Transistor Amplifier</vt:lpstr>
      <vt:lpstr> 5. RC Coupled Transistor Amplifier</vt:lpstr>
      <vt:lpstr>5. RC Coupled Transistor Amplifier</vt:lpstr>
      <vt:lpstr>5. RC Coupled Transistor Amplifier</vt:lpstr>
      <vt:lpstr> 5. RC Coupled Transistor Amplifier</vt:lpstr>
      <vt:lpstr> 5. RC Coupled Transistor Amplifier</vt:lpstr>
      <vt:lpstr> 5. RC Coupled Transistor Amplifier</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Orçun Madran</dc:creator>
  <cp:lastModifiedBy>DR.Ahmed Saker 2o1O</cp:lastModifiedBy>
  <cp:revision>874</cp:revision>
  <dcterms:created xsi:type="dcterms:W3CDTF">2006-09-03T22:05:48Z</dcterms:created>
  <dcterms:modified xsi:type="dcterms:W3CDTF">2021-05-25T07:59:53Z</dcterms:modified>
</cp:coreProperties>
</file>